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1" r:id="rId3"/>
    <p:sldId id="261" r:id="rId4"/>
    <p:sldId id="262" r:id="rId5"/>
    <p:sldId id="285" r:id="rId6"/>
    <p:sldId id="263" r:id="rId7"/>
    <p:sldId id="264" r:id="rId8"/>
    <p:sldId id="265" r:id="rId9"/>
    <p:sldId id="287" r:id="rId10"/>
    <p:sldId id="278" r:id="rId11"/>
    <p:sldId id="260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162B48"/>
    <a:srgbClr val="86BC25"/>
    <a:srgbClr val="D7E2ED"/>
    <a:srgbClr val="D8E5E2"/>
    <a:srgbClr val="AADC50"/>
    <a:srgbClr val="CEEB99"/>
    <a:srgbClr val="E2F3C3"/>
    <a:srgbClr val="F6F8FC"/>
    <a:srgbClr val="E8EF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083" autoAdjust="0"/>
    <p:restoredTop sz="96327"/>
  </p:normalViewPr>
  <p:slideViewPr>
    <p:cSldViewPr snapToGrid="0">
      <p:cViewPr varScale="1">
        <p:scale>
          <a:sx n="77" d="100"/>
          <a:sy n="77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14669237-E561-45D9-8D7A-C0B2C430DB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D20FE21-EAC6-4FEC-8B28-228242D8B61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507788-C1C8-4749-86E9-10F5714EE4D8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94FD5A9-6BDF-4288-831A-CF520084705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5CF0C5A-2AD5-46A0-BA51-1E95EDC873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9FC8B9-D701-4B0D-B974-750D5C505A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278212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7B4E5-32BE-4883-9180-69E543B739F0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A9F56-A797-4D97-97F2-833DC701C8F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274762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A9F56-A797-4D97-97F2-833DC701C8F6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4365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DE52AE-7088-4CAA-AACC-FC8073E982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4D59A66-EF51-470C-9C04-CE75F1F9FC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3E46752-C9F4-4DAB-B24B-052E1654D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C0C8-5562-4EA9-BBC0-4D8F21D772DF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3931A7A-08B6-434B-9D54-95819C226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EC5AD75-28E0-4FF6-89E3-CC2A2017A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CE3-4300-4D56-89AB-7BC06CAD5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1728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024FE4-78A1-4CFE-9457-62C4856F2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E5F1463-0B1B-449F-B99D-9B099290F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A1AF36-4621-4786-82D3-C9414EF62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C0C8-5562-4EA9-BBC0-4D8F21D772DF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B444F31-4F36-4D6E-88A5-40D3A4A7B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D2BBB74-185F-4CF1-8C13-AF181299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CE3-4300-4D56-89AB-7BC06CAD5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8478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5FDDB8F-8BEE-41E8-BCF6-BCFACBBB22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880FB18-4CCB-41CB-98BD-7C0E1AC268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C5DF778-1426-484B-A0EE-1D9444EA5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C0C8-5562-4EA9-BBC0-4D8F21D772DF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E4A880A-AD55-4531-B71A-6C8702C6A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F3B669C-5DAB-48FA-B728-ACDE90E0D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CE3-4300-4D56-89AB-7BC06CAD5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903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C7DF76-C837-40CD-AD7D-6703F9B83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3629A0D-BAFB-4FB4-9C0E-F635C59BC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C21E50E-F639-4E8C-AD26-1719DAAF1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C0C8-5562-4EA9-BBC0-4D8F21D772DF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97D2E21-FF03-4F51-9B68-EEC0CF0ED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C1FAD4F-0C7A-48EF-B78A-EB33A6714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CE3-4300-4D56-89AB-7BC06CAD5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8387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2373C0-500E-49F6-B877-57B08A49B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F817ABA-1066-4867-BDC9-E9028630A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0381CFA-A21B-4729-977F-C7941086B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C0C8-5562-4EA9-BBC0-4D8F21D772DF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304D43-76C5-412F-BA26-13BB5FD74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BBDD848-C891-4CF4-924B-C338BA538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CE3-4300-4D56-89AB-7BC06CAD5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3501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9B28D2-AA9C-4BC8-84AC-499E19AAC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DE4CB6-B749-4121-A253-04417848D0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9FAB7DC-51ED-4894-9292-7B0FDDB2A9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4EBA570-9890-4135-BC46-E530ECEEE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C0C8-5562-4EA9-BBC0-4D8F21D772DF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85B9B3E-9BF6-4822-921B-5536A42F9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BE85A17-3DFF-4592-B013-A7DE5F89E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CE3-4300-4D56-89AB-7BC06CAD5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3782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DA7C89-2812-4BCF-AC11-11ECE89D4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A9AEA08-126F-460D-A520-50F9A73C9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DFC94FB-6F74-4BC5-A1BD-353B9D26F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B012EFE-CBB3-4E2D-A411-F3E0FA30DD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2CE78DC-BDC5-418B-95E0-F975D758B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E750758-9334-436D-B52B-CB130AFAF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C0C8-5562-4EA9-BBC0-4D8F21D772DF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4F805F5-2E0A-46B4-B0F3-B80A580C1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0B5E081-B097-4C8E-8FCE-22B8A1628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CE3-4300-4D56-89AB-7BC06CAD5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0569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36A3DB-82DC-47BA-A68E-CAABFD0D4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9B941B0-0950-4716-BC61-30DCC1750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C0C8-5562-4EA9-BBC0-4D8F21D772DF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AD6F96D-3123-49CC-B6BA-E713D6344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8232E8D-4CE7-4E9C-8D27-266DD31B3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CE3-4300-4D56-89AB-7BC06CAD5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2567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309A345-DEDF-44B2-AE7A-B9935F913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C0C8-5562-4EA9-BBC0-4D8F21D772DF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492DF6F-F29F-48C0-A148-6764E3C69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EFECA66-4D3F-4051-AF19-1EABD3DAD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CE3-4300-4D56-89AB-7BC06CAD5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439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531940-B929-4FB4-9905-67BB3C85D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67D3B8F-347F-436C-A0E9-19EDA646A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CC9B7F9-A4DA-4FE7-B850-9D8230F6D2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F9D7C49-D206-4DEA-8B6C-189B1F435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C0C8-5562-4EA9-BBC0-4D8F21D772DF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6AD7176-06DB-4DEE-BB28-CF0E07CFB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12DB055-A362-473D-958F-0ED4D063C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CE3-4300-4D56-89AB-7BC06CAD5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622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ED1892-4AA8-4E8B-B2F1-B3624CAC2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CDF3835-EEAB-46FA-9C03-8619E90644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3EF3D64-F956-44DC-878B-C52D43C951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B7640D3-45E0-4787-86CE-045F5C86B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DC0C8-5562-4EA9-BBC0-4D8F21D772DF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824333B-AE07-43EA-8AA3-DE6AD532E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CE0F447-C8F5-4342-82F0-423D18321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0CE3-4300-4D56-89AB-7BC06CAD5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0344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rgbClr val="AADC50">
                <a:lumMod val="52000"/>
                <a:lumOff val="48000"/>
                <a:alpha val="12000"/>
              </a:srgbClr>
            </a:gs>
            <a:gs pos="100000">
              <a:srgbClr val="E2F3C3">
                <a:alpha val="49020"/>
              </a:srgbClr>
            </a:gs>
            <a:gs pos="98000">
              <a:schemeClr val="accent1">
                <a:lumMod val="45000"/>
                <a:lumOff val="55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F7E5F7E-1D6B-49F9-B811-7275487C8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FA78243-C08D-434A-9D8B-BE32DFB94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A61DD7B-BD4C-4988-8861-A0FCA5BDCB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DC0C8-5562-4EA9-BBC0-4D8F21D772DF}" type="datetimeFigureOut">
              <a:rPr lang="nl-NL" smtClean="0"/>
              <a:t>20-12-2023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3499CF-8480-42DE-B6B1-FD50FE04FD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50DF54-FBA4-4DA9-AB0D-EA3C990B65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C0CE3-4300-4D56-89AB-7BC06CAD5C5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2075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svg"/><Relationship Id="rId11" Type="http://schemas.openxmlformats.org/officeDocument/2006/relationships/image" Target="../media/image9.png"/><Relationship Id="rId5" Type="http://schemas.openxmlformats.org/officeDocument/2006/relationships/image" Target="../media/image5.png"/><Relationship Id="rId10" Type="http://schemas.openxmlformats.org/officeDocument/2006/relationships/image" Target="../media/image8.png"/><Relationship Id="rId4" Type="http://schemas.openxmlformats.org/officeDocument/2006/relationships/image" Target="../media/image5.sv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>
            <a:extLst>
              <a:ext uri="{FF2B5EF4-FFF2-40B4-BE49-F238E27FC236}">
                <a16:creationId xmlns:a16="http://schemas.microsoft.com/office/drawing/2014/main" id="{5EC16D01-43FD-41FC-B864-7580EF963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3500" y="4314420"/>
            <a:ext cx="10004440" cy="1655762"/>
          </a:xfrm>
        </p:spPr>
        <p:txBody>
          <a:bodyPr anchor="ctr" anchorCtr="0">
            <a:normAutofit/>
          </a:bodyPr>
          <a:lstStyle/>
          <a:p>
            <a:r>
              <a:rPr lang="nl-NL" sz="3600" dirty="0">
                <a:solidFill>
                  <a:srgbClr val="162B48"/>
                </a:solidFill>
                <a:latin typeface="Montserrat SemiBold" panose="00000700000000000000" pitchFamily="2" charset="0"/>
              </a:rPr>
              <a:t>Schemawijzigingen per 1-1-2024 en </a:t>
            </a:r>
          </a:p>
          <a:p>
            <a:r>
              <a:rPr lang="nl-NL" sz="3600" dirty="0">
                <a:solidFill>
                  <a:srgbClr val="162B48"/>
                </a:solidFill>
                <a:latin typeface="Montserrat SemiBold" panose="00000700000000000000" pitchFamily="2" charset="0"/>
              </a:rPr>
              <a:t>Smart-ns (</a:t>
            </a:r>
            <a:r>
              <a:rPr lang="nl-NL" sz="3600" dirty="0" err="1">
                <a:solidFill>
                  <a:srgbClr val="162B48"/>
                </a:solidFill>
                <a:latin typeface="Montserrat SemiBold" panose="00000700000000000000" pitchFamily="2" charset="0"/>
              </a:rPr>
              <a:t>Inventariseerder</a:t>
            </a:r>
            <a:r>
              <a:rPr lang="nl-NL" sz="3600" dirty="0">
                <a:solidFill>
                  <a:srgbClr val="162B48"/>
                </a:solidFill>
                <a:latin typeface="Montserrat SemiBold" panose="00000700000000000000" pitchFamily="2" charset="0"/>
              </a:rPr>
              <a:t>)</a:t>
            </a:r>
          </a:p>
          <a:p>
            <a:r>
              <a:rPr lang="nl-NL" sz="1600" dirty="0">
                <a:solidFill>
                  <a:srgbClr val="162B48"/>
                </a:solidFill>
                <a:latin typeface="Montserrat SemiBold" panose="00000700000000000000" pitchFamily="2" charset="0"/>
              </a:rPr>
              <a:t>(Tom </a:t>
            </a:r>
            <a:r>
              <a:rPr lang="nl-NL" sz="1600" dirty="0" err="1">
                <a:solidFill>
                  <a:srgbClr val="162B48"/>
                </a:solidFill>
                <a:latin typeface="Montserrat SemiBold" panose="00000700000000000000" pitchFamily="2" charset="0"/>
              </a:rPr>
              <a:t>Troquay</a:t>
            </a:r>
            <a:r>
              <a:rPr lang="nl-NL" sz="1600" dirty="0">
                <a:solidFill>
                  <a:srgbClr val="162B48"/>
                </a:solidFill>
                <a:latin typeface="Montserrat SemiBold" panose="00000700000000000000" pitchFamily="2" charset="0"/>
              </a:rPr>
              <a:t>, secretaris)</a:t>
            </a:r>
          </a:p>
        </p:txBody>
      </p:sp>
      <p:pic>
        <p:nvPicPr>
          <p:cNvPr id="9" name="Afbeelding 8" descr="Afbeelding met teken, stoppen, voedsel, zitten&#10;&#10;Automatisch gegenereerde beschrijving">
            <a:extLst>
              <a:ext uri="{FF2B5EF4-FFF2-40B4-BE49-F238E27FC236}">
                <a16:creationId xmlns:a16="http://schemas.microsoft.com/office/drawing/2014/main" id="{5ED201EA-3559-4DC5-AAD3-B599FE4933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305" y="1034895"/>
            <a:ext cx="8835390" cy="2403226"/>
          </a:xfrm>
          <a:prstGeom prst="rect">
            <a:avLst/>
          </a:prstGeom>
        </p:spPr>
      </p:pic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3710C526-BED7-46CB-AF0D-0368F5FDB89A}"/>
              </a:ext>
            </a:extLst>
          </p:cNvPr>
          <p:cNvCxnSpPr>
            <a:cxnSpLocks/>
          </p:cNvCxnSpPr>
          <p:nvPr/>
        </p:nvCxnSpPr>
        <p:spPr>
          <a:xfrm flipV="1">
            <a:off x="1333500" y="3864442"/>
            <a:ext cx="10004440" cy="28968"/>
          </a:xfrm>
          <a:prstGeom prst="line">
            <a:avLst/>
          </a:prstGeom>
          <a:ln w="41275">
            <a:solidFill>
              <a:srgbClr val="86BC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7139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D2B8D-870E-408A-AB30-A82DF6CFF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10" y="1404469"/>
            <a:ext cx="11372402" cy="1255728"/>
          </a:xfrm>
        </p:spPr>
        <p:txBody>
          <a:bodyPr wrap="square" anchor="t" anchorCtr="0">
            <a:spAutoFit/>
          </a:bodyPr>
          <a:lstStyle/>
          <a:p>
            <a:r>
              <a:rPr lang="nl-NL" sz="2800" dirty="0">
                <a:solidFill>
                  <a:srgbClr val="162B48"/>
                </a:solidFill>
                <a:latin typeface="Montserrat SemiBold" panose="00000700000000000000" pitchFamily="2" charset="0"/>
              </a:rPr>
              <a:t>Artikel 42. Aantreffen van niet gerapporteerd asbesthoudend materiaal lid 3 onderdeel b</a:t>
            </a:r>
            <a:br>
              <a:rPr lang="nl-NL" sz="2800" dirty="0">
                <a:solidFill>
                  <a:srgbClr val="162B48"/>
                </a:solidFill>
                <a:latin typeface="Montserrat SemiBold" panose="00000700000000000000" pitchFamily="2" charset="0"/>
              </a:rPr>
            </a:br>
            <a:endParaRPr lang="nl-NL" sz="2800" dirty="0">
              <a:solidFill>
                <a:srgbClr val="162B48"/>
              </a:solidFill>
              <a:latin typeface="Montserrat SemiBold" panose="00000700000000000000" pitchFamily="2" charset="0"/>
            </a:endParaRP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DB4F8525-F35B-4DB9-843C-3986F1F94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810" y="280393"/>
            <a:ext cx="1969179" cy="536494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1AAB9E0C-8945-4683-A920-A67ED30EB315}"/>
              </a:ext>
            </a:extLst>
          </p:cNvPr>
          <p:cNvCxnSpPr>
            <a:cxnSpLocks/>
          </p:cNvCxnSpPr>
          <p:nvPr/>
        </p:nvCxnSpPr>
        <p:spPr>
          <a:xfrm>
            <a:off x="1325880" y="107442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B41CA11A-C753-4AF3-A350-6A106EAF78AB}"/>
              </a:ext>
            </a:extLst>
          </p:cNvPr>
          <p:cNvCxnSpPr>
            <a:cxnSpLocks/>
          </p:cNvCxnSpPr>
          <p:nvPr/>
        </p:nvCxnSpPr>
        <p:spPr>
          <a:xfrm flipV="1">
            <a:off x="1146810" y="1058267"/>
            <a:ext cx="4937760" cy="16153"/>
          </a:xfrm>
          <a:prstGeom prst="line">
            <a:avLst/>
          </a:prstGeom>
          <a:ln w="28575">
            <a:solidFill>
              <a:srgbClr val="86BC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>
            <a:extLst>
              <a:ext uri="{FF2B5EF4-FFF2-40B4-BE49-F238E27FC236}">
                <a16:creationId xmlns:a16="http://schemas.microsoft.com/office/drawing/2014/main" id="{F39767E5-31F8-5449-A03A-EE82908D99E0}"/>
              </a:ext>
            </a:extLst>
          </p:cNvPr>
          <p:cNvSpPr txBox="1"/>
          <p:nvPr/>
        </p:nvSpPr>
        <p:spPr>
          <a:xfrm>
            <a:off x="1146810" y="2272399"/>
            <a:ext cx="995172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819275" algn="l"/>
              </a:tabLst>
            </a:pPr>
            <a:r>
              <a:rPr lang="nl-NL" altLang="nl-NL" dirty="0">
                <a:latin typeface="Avenir Book" panose="02000503020000020003" pitchFamily="2" charset="0"/>
              </a:rPr>
              <a:t>b. onmiddellijk schriftelijk aan het bevoegd gezag, bedoeld in artikel </a:t>
            </a:r>
            <a:r>
              <a:rPr lang="nl-NL" altLang="nl-NL" u="sng" dirty="0">
                <a:solidFill>
                  <a:srgbClr val="008080"/>
                </a:solidFill>
                <a:latin typeface="Avenir Book" panose="02000503020000020003" pitchFamily="2" charset="0"/>
              </a:rPr>
              <a:t>7.10, eerste lid, van het Besluit bouwwerken leefomgeving; 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9F66B3-5106-934D-BE12-A8140FC29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8" y="4587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F1C04E8A-8F00-A044-ADA6-6FF2EEF0D96E}"/>
              </a:ext>
            </a:extLst>
          </p:cNvPr>
          <p:cNvSpPr txBox="1"/>
          <p:nvPr/>
        </p:nvSpPr>
        <p:spPr>
          <a:xfrm>
            <a:off x="1146810" y="3616105"/>
            <a:ext cx="10321290" cy="646331"/>
          </a:xfrm>
          <a:prstGeom prst="rect">
            <a:avLst/>
          </a:prstGeom>
          <a:solidFill>
            <a:srgbClr val="D7E2ED"/>
          </a:solidFill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162B48"/>
                </a:solidFill>
                <a:latin typeface="Avenir Book" panose="02000503020000020003" pitchFamily="2" charset="0"/>
              </a:rPr>
              <a:t>Toelichting: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Avenir Book" panose="02000503020000020003" pitchFamily="2" charset="0"/>
              </a:rPr>
              <a:t>In de plaats van Bouwbesluit 2012.</a:t>
            </a:r>
          </a:p>
        </p:txBody>
      </p:sp>
    </p:spTree>
    <p:extLst>
      <p:ext uri="{BB962C8B-B14F-4D97-AF65-F5344CB8AC3E}">
        <p14:creationId xmlns:p14="http://schemas.microsoft.com/office/powerpoint/2010/main" val="2604091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D2B8D-870E-408A-AB30-A82DF6CFF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10" y="1404469"/>
            <a:ext cx="10503461" cy="480131"/>
          </a:xfrm>
        </p:spPr>
        <p:txBody>
          <a:bodyPr wrap="square" anchor="t" anchorCtr="0">
            <a:spAutoFit/>
          </a:bodyPr>
          <a:lstStyle/>
          <a:p>
            <a:r>
              <a:rPr lang="nl-NL" sz="2800" dirty="0">
                <a:solidFill>
                  <a:srgbClr val="162B48"/>
                </a:solidFill>
                <a:latin typeface="Montserrat SemiBold" panose="00000700000000000000" pitchFamily="2" charset="0"/>
              </a:rPr>
              <a:t>Inwerkingtreding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DB4F8525-F35B-4DB9-843C-3986F1F94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810" y="280393"/>
            <a:ext cx="1969179" cy="53649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E900A5B8-398E-48EE-853E-6F85E539B89E}"/>
              </a:ext>
            </a:extLst>
          </p:cNvPr>
          <p:cNvSpPr txBox="1"/>
          <p:nvPr/>
        </p:nvSpPr>
        <p:spPr>
          <a:xfrm>
            <a:off x="1146810" y="1887312"/>
            <a:ext cx="995172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162B48"/>
                </a:solidFill>
                <a:latin typeface="Avenir Book" panose="02000503020000020003" pitchFamily="2" charset="0"/>
              </a:rPr>
              <a:t>Het nieuwe schema treedt in werking op </a:t>
            </a:r>
            <a:r>
              <a:rPr lang="nl-NL" sz="2400" b="1" dirty="0">
                <a:solidFill>
                  <a:srgbClr val="162B48"/>
                </a:solidFill>
                <a:latin typeface="Avenir Book" panose="02000503020000020003" pitchFamily="2" charset="0"/>
              </a:rPr>
              <a:t>1 januari 2024</a:t>
            </a:r>
            <a:r>
              <a:rPr lang="nl-NL" sz="2400" dirty="0">
                <a:solidFill>
                  <a:srgbClr val="162B48"/>
                </a:solidFill>
                <a:latin typeface="Avenir Book" panose="02000503020000020003" pitchFamily="2" charset="0"/>
              </a:rPr>
              <a:t>. (Planning)</a:t>
            </a:r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1AAB9E0C-8945-4683-A920-A67ED30EB315}"/>
              </a:ext>
            </a:extLst>
          </p:cNvPr>
          <p:cNvCxnSpPr>
            <a:cxnSpLocks/>
          </p:cNvCxnSpPr>
          <p:nvPr/>
        </p:nvCxnSpPr>
        <p:spPr>
          <a:xfrm>
            <a:off x="1325880" y="107442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B41CA11A-C753-4AF3-A350-6A106EAF78AB}"/>
              </a:ext>
            </a:extLst>
          </p:cNvPr>
          <p:cNvCxnSpPr>
            <a:cxnSpLocks/>
          </p:cNvCxnSpPr>
          <p:nvPr/>
        </p:nvCxnSpPr>
        <p:spPr>
          <a:xfrm flipV="1">
            <a:off x="1146810" y="1058267"/>
            <a:ext cx="4937760" cy="16153"/>
          </a:xfrm>
          <a:prstGeom prst="line">
            <a:avLst/>
          </a:prstGeom>
          <a:ln w="28575">
            <a:solidFill>
              <a:srgbClr val="86BC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vak 6">
            <a:extLst>
              <a:ext uri="{FF2B5EF4-FFF2-40B4-BE49-F238E27FC236}">
                <a16:creationId xmlns:a16="http://schemas.microsoft.com/office/drawing/2014/main" id="{5A125DE0-E256-7D45-BFA6-EA5F06425D25}"/>
              </a:ext>
            </a:extLst>
          </p:cNvPr>
          <p:cNvSpPr txBox="1"/>
          <p:nvPr/>
        </p:nvSpPr>
        <p:spPr>
          <a:xfrm>
            <a:off x="1108710" y="3553977"/>
            <a:ext cx="995172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162B48"/>
                </a:solidFill>
                <a:latin typeface="Avenir Book" panose="02000503020000020003" pitchFamily="2" charset="0"/>
              </a:rPr>
              <a:t>Wordt momenteel nog aan gewerkt. Eisen zullen dan wel per 1-1-2024 ingaan. Overgangsbepaling zal gericht zijn op CBI </a:t>
            </a:r>
            <a:r>
              <a:rPr lang="nl-NL" dirty="0" err="1">
                <a:solidFill>
                  <a:srgbClr val="162B48"/>
                </a:solidFill>
                <a:latin typeface="Avenir Book" panose="02000503020000020003" pitchFamily="2" charset="0"/>
              </a:rPr>
              <a:t>vs</a:t>
            </a:r>
            <a:r>
              <a:rPr lang="nl-NL" dirty="0">
                <a:solidFill>
                  <a:srgbClr val="162B48"/>
                </a:solidFill>
                <a:latin typeface="Avenir Book" panose="02000503020000020003" pitchFamily="2" charset="0"/>
              </a:rPr>
              <a:t> Certificaathouder.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BBDC8CB2-58DF-9246-97EE-E8ADF42E843B}"/>
              </a:ext>
            </a:extLst>
          </p:cNvPr>
          <p:cNvSpPr txBox="1">
            <a:spLocks/>
          </p:cNvSpPr>
          <p:nvPr/>
        </p:nvSpPr>
        <p:spPr>
          <a:xfrm>
            <a:off x="1108710" y="3073846"/>
            <a:ext cx="10503461" cy="480131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2800" dirty="0">
                <a:solidFill>
                  <a:srgbClr val="162B48"/>
                </a:solidFill>
                <a:latin typeface="Montserrat SemiBold" panose="00000700000000000000" pitchFamily="2" charset="0"/>
              </a:rPr>
              <a:t>Overgangsbepaling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582FEF92-3F59-4E92-3B74-1478010FC43F}"/>
              </a:ext>
            </a:extLst>
          </p:cNvPr>
          <p:cNvSpPr txBox="1"/>
          <p:nvPr/>
        </p:nvSpPr>
        <p:spPr>
          <a:xfrm>
            <a:off x="1146810" y="5376242"/>
            <a:ext cx="8186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>
                <a:solidFill>
                  <a:srgbClr val="162B48"/>
                </a:solidFill>
              </a:rPr>
              <a:t>Zijn er nog vragen over deze schemawijzigingen </a:t>
            </a:r>
          </a:p>
        </p:txBody>
      </p:sp>
      <p:grpSp>
        <p:nvGrpSpPr>
          <p:cNvPr id="5" name="Groep 4">
            <a:extLst>
              <a:ext uri="{FF2B5EF4-FFF2-40B4-BE49-F238E27FC236}">
                <a16:creationId xmlns:a16="http://schemas.microsoft.com/office/drawing/2014/main" id="{7E5105DD-9A14-F1B5-A82E-23EB4160D0B8}"/>
              </a:ext>
            </a:extLst>
          </p:cNvPr>
          <p:cNvGrpSpPr/>
          <p:nvPr/>
        </p:nvGrpSpPr>
        <p:grpSpPr>
          <a:xfrm>
            <a:off x="9038898" y="4532844"/>
            <a:ext cx="1744827" cy="2041118"/>
            <a:chOff x="5166145" y="4649394"/>
            <a:chExt cx="1744827" cy="2041118"/>
          </a:xfrm>
        </p:grpSpPr>
        <p:pic>
          <p:nvPicPr>
            <p:cNvPr id="11" name="Afbeelding 10" descr="Afbeelding met tekst, schermopname, Webpagina, Website&#10;&#10;Automatisch gegenereerde beschrijving">
              <a:extLst>
                <a:ext uri="{FF2B5EF4-FFF2-40B4-BE49-F238E27FC236}">
                  <a16:creationId xmlns:a16="http://schemas.microsoft.com/office/drawing/2014/main" id="{B94F6EC3-90DA-742E-22CD-A6864FE357E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66145" y="4889123"/>
              <a:ext cx="609902" cy="314139"/>
            </a:xfrm>
            <a:prstGeom prst="rect">
              <a:avLst/>
            </a:prstGeom>
          </p:spPr>
        </p:pic>
        <p:pic>
          <p:nvPicPr>
            <p:cNvPr id="12" name="Afbeelding 11" descr="Afbeelding met tekst, schermopname, Webpagina, Website&#10;&#10;Automatisch gegenereerde beschrijving">
              <a:extLst>
                <a:ext uri="{FF2B5EF4-FFF2-40B4-BE49-F238E27FC236}">
                  <a16:creationId xmlns:a16="http://schemas.microsoft.com/office/drawing/2014/main" id="{B24C3767-936B-E479-A57F-91875D884E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9798" y="4740009"/>
              <a:ext cx="609902" cy="314139"/>
            </a:xfrm>
            <a:prstGeom prst="rect">
              <a:avLst/>
            </a:prstGeom>
          </p:spPr>
        </p:pic>
        <p:pic>
          <p:nvPicPr>
            <p:cNvPr id="14" name="Afbeelding 13" descr="Afbeelding met tekst, schermopname, Webpagina, Website&#10;&#10;Automatisch gegenereerde beschrijving">
              <a:extLst>
                <a:ext uri="{FF2B5EF4-FFF2-40B4-BE49-F238E27FC236}">
                  <a16:creationId xmlns:a16="http://schemas.microsoft.com/office/drawing/2014/main" id="{105C661F-4A28-D9CF-06F3-841D244FF54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58298" y="4649394"/>
              <a:ext cx="609902" cy="314139"/>
            </a:xfrm>
            <a:prstGeom prst="rect">
              <a:avLst/>
            </a:prstGeom>
          </p:spPr>
        </p:pic>
        <p:pic>
          <p:nvPicPr>
            <p:cNvPr id="15" name="Afbeelding 14" descr="Afbeelding met tekst, schermopname, Webpagina, Website&#10;&#10;Automatisch gegenereerde beschrijving">
              <a:extLst>
                <a:ext uri="{FF2B5EF4-FFF2-40B4-BE49-F238E27FC236}">
                  <a16:creationId xmlns:a16="http://schemas.microsoft.com/office/drawing/2014/main" id="{4C2AB8B0-FAAA-00A0-D6BF-F36AD02391A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6798" y="4690724"/>
              <a:ext cx="609902" cy="314139"/>
            </a:xfrm>
            <a:prstGeom prst="rect">
              <a:avLst/>
            </a:prstGeom>
          </p:spPr>
        </p:pic>
        <p:pic>
          <p:nvPicPr>
            <p:cNvPr id="16" name="Afbeelding 15" descr="Afbeelding met tekst, schermopname, Webpagina, Website&#10;&#10;Automatisch gegenereerde beschrijving">
              <a:extLst>
                <a:ext uri="{FF2B5EF4-FFF2-40B4-BE49-F238E27FC236}">
                  <a16:creationId xmlns:a16="http://schemas.microsoft.com/office/drawing/2014/main" id="{2B037AB8-1B8E-1975-E4AD-1DBFCD1331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01070" y="4930454"/>
              <a:ext cx="609902" cy="314139"/>
            </a:xfrm>
            <a:prstGeom prst="rect">
              <a:avLst/>
            </a:prstGeom>
          </p:spPr>
        </p:pic>
        <p:pic>
          <p:nvPicPr>
            <p:cNvPr id="17" name="Afbeelding 16" descr="Afbeelding met tekst, schermopname, Webpagina, Website&#10;&#10;Automatisch gegenereerde beschrijving">
              <a:extLst>
                <a:ext uri="{FF2B5EF4-FFF2-40B4-BE49-F238E27FC236}">
                  <a16:creationId xmlns:a16="http://schemas.microsoft.com/office/drawing/2014/main" id="{060448C7-939D-D929-4F54-CA605B257CB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98474" y="5170184"/>
              <a:ext cx="609902" cy="314139"/>
            </a:xfrm>
            <a:prstGeom prst="rect">
              <a:avLst/>
            </a:prstGeom>
          </p:spPr>
        </p:pic>
        <p:pic>
          <p:nvPicPr>
            <p:cNvPr id="18" name="Afbeelding 17" descr="Afbeelding met tekst, schermopname, Webpagina, Website&#10;&#10;Automatisch gegenereerde beschrijving">
              <a:extLst>
                <a:ext uri="{FF2B5EF4-FFF2-40B4-BE49-F238E27FC236}">
                  <a16:creationId xmlns:a16="http://schemas.microsoft.com/office/drawing/2014/main" id="{D071F5A3-C424-09BA-02E3-A26E1DEEA50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0" y="5343074"/>
              <a:ext cx="609902" cy="314139"/>
            </a:xfrm>
            <a:prstGeom prst="rect">
              <a:avLst/>
            </a:prstGeom>
          </p:spPr>
        </p:pic>
        <p:pic>
          <p:nvPicPr>
            <p:cNvPr id="19" name="Afbeelding 18" descr="Afbeelding met tekst, schermopname, Webpagina, Website&#10;&#10;Automatisch gegenereerde beschrijving">
              <a:extLst>
                <a:ext uri="{FF2B5EF4-FFF2-40B4-BE49-F238E27FC236}">
                  <a16:creationId xmlns:a16="http://schemas.microsoft.com/office/drawing/2014/main" id="{C1760995-CC1A-FA1C-0E8C-BD0AD4499F6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92286" y="5469504"/>
              <a:ext cx="609902" cy="314139"/>
            </a:xfrm>
            <a:prstGeom prst="rect">
              <a:avLst/>
            </a:prstGeom>
          </p:spPr>
        </p:pic>
        <p:pic>
          <p:nvPicPr>
            <p:cNvPr id="20" name="Afbeelding 19" descr="Afbeelding met tekst, schermopname, Webpagina, Website&#10;&#10;Automatisch gegenereerde beschrijving">
              <a:extLst>
                <a:ext uri="{FF2B5EF4-FFF2-40B4-BE49-F238E27FC236}">
                  <a16:creationId xmlns:a16="http://schemas.microsoft.com/office/drawing/2014/main" id="{514795BD-7C7B-CC45-EB1F-FAF1C71751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88572" y="5646878"/>
              <a:ext cx="609902" cy="314139"/>
            </a:xfrm>
            <a:prstGeom prst="rect">
              <a:avLst/>
            </a:prstGeom>
          </p:spPr>
        </p:pic>
        <p:pic>
          <p:nvPicPr>
            <p:cNvPr id="21" name="Afbeelding 20" descr="Afbeelding met tekst, schermopname, Webpagina, Website&#10;&#10;Automatisch gegenereerde beschrijving">
              <a:extLst>
                <a:ext uri="{FF2B5EF4-FFF2-40B4-BE49-F238E27FC236}">
                  <a16:creationId xmlns:a16="http://schemas.microsoft.com/office/drawing/2014/main" id="{BE9B0475-EEE7-C715-92CE-51610B1BBBE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89146" y="5927939"/>
              <a:ext cx="609902" cy="314139"/>
            </a:xfrm>
            <a:prstGeom prst="rect">
              <a:avLst/>
            </a:prstGeom>
          </p:spPr>
        </p:pic>
        <p:pic>
          <p:nvPicPr>
            <p:cNvPr id="22" name="Afbeelding 21" descr="Afbeelding met tekst, schermopname, Webpagina, Website&#10;&#10;Automatisch gegenereerde beschrijving">
              <a:extLst>
                <a:ext uri="{FF2B5EF4-FFF2-40B4-BE49-F238E27FC236}">
                  <a16:creationId xmlns:a16="http://schemas.microsoft.com/office/drawing/2014/main" id="{2F940C4F-784F-EC75-44B2-D89ED38E58E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91378" y="6376373"/>
              <a:ext cx="609902" cy="31413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83865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D2B8D-870E-408A-AB30-A82DF6CFF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10" y="1860222"/>
            <a:ext cx="10503461" cy="480131"/>
          </a:xfrm>
        </p:spPr>
        <p:txBody>
          <a:bodyPr wrap="square" anchor="t" anchorCtr="0">
            <a:spAutoFit/>
          </a:bodyPr>
          <a:lstStyle/>
          <a:p>
            <a:r>
              <a:rPr lang="nl-NL" sz="2800" dirty="0">
                <a:solidFill>
                  <a:srgbClr val="162B48"/>
                </a:solidFill>
                <a:latin typeface="Montserrat SemiBold" panose="00000700000000000000" pitchFamily="2" charset="0"/>
              </a:rPr>
              <a:t>Agenda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DB4F8525-F35B-4DB9-843C-3986F1F94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810" y="280393"/>
            <a:ext cx="1969179" cy="536494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E900A5B8-398E-48EE-853E-6F85E539B89E}"/>
              </a:ext>
            </a:extLst>
          </p:cNvPr>
          <p:cNvSpPr txBox="1"/>
          <p:nvPr/>
        </p:nvSpPr>
        <p:spPr>
          <a:xfrm>
            <a:off x="1146810" y="2367247"/>
            <a:ext cx="988140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nl-NL" sz="2800" dirty="0">
                <a:solidFill>
                  <a:srgbClr val="162B48"/>
                </a:solidFill>
                <a:latin typeface="Montserrat" panose="00000500000000000000" pitchFamily="2" charset="0"/>
              </a:rPr>
              <a:t>Schemawijzigingen</a:t>
            </a:r>
          </a:p>
          <a:p>
            <a:pPr marL="971550" lvl="1" indent="-514350">
              <a:buFont typeface="+mj-lt"/>
              <a:buAutoNum type="alphaLcParenR"/>
            </a:pPr>
            <a:r>
              <a:rPr lang="nl-NL" sz="2400" dirty="0">
                <a:solidFill>
                  <a:srgbClr val="162B48"/>
                </a:solidFill>
                <a:latin typeface="Montserrat" panose="00000500000000000000" pitchFamily="2" charset="0"/>
              </a:rPr>
              <a:t>Korte uitleg proces van schemawijzigingen</a:t>
            </a:r>
          </a:p>
          <a:p>
            <a:pPr marL="971550" lvl="1" indent="-514350">
              <a:buFont typeface="+mj-lt"/>
              <a:buAutoNum type="alphaLcParenR"/>
            </a:pPr>
            <a:r>
              <a:rPr lang="nl-NL" sz="2400" dirty="0">
                <a:solidFill>
                  <a:srgbClr val="162B48"/>
                </a:solidFill>
                <a:latin typeface="Montserrat" panose="00000500000000000000" pitchFamily="2" charset="0"/>
              </a:rPr>
              <a:t>Doorlopen belangrijkste schemawijzigingen (6x) voor inventarisatie </a:t>
            </a:r>
            <a:r>
              <a:rPr lang="nl-NL" sz="1600" dirty="0">
                <a:solidFill>
                  <a:srgbClr val="162B48"/>
                </a:solidFill>
                <a:latin typeface="Montserrat" panose="00000500000000000000" pitchFamily="2" charset="0"/>
              </a:rPr>
              <a:t>(concept)</a:t>
            </a:r>
          </a:p>
          <a:p>
            <a:pPr marL="971550" lvl="1" indent="-514350">
              <a:buFont typeface="+mj-lt"/>
              <a:buAutoNum type="alphaLcParenR"/>
            </a:pPr>
            <a:r>
              <a:rPr lang="nl-NL" sz="2400" dirty="0">
                <a:solidFill>
                  <a:srgbClr val="162B48"/>
                </a:solidFill>
                <a:latin typeface="Montserrat" panose="00000500000000000000" pitchFamily="2" charset="0"/>
              </a:rPr>
              <a:t>Inwerkingtreding en overgangsregeling</a:t>
            </a:r>
          </a:p>
          <a:p>
            <a:pPr marL="342900" indent="-342900">
              <a:buFont typeface="+mj-lt"/>
              <a:buAutoNum type="arabicPeriod"/>
            </a:pPr>
            <a:r>
              <a:rPr lang="nl-NL" sz="2800" dirty="0">
                <a:solidFill>
                  <a:srgbClr val="162B48"/>
                </a:solidFill>
                <a:latin typeface="Montserrat" panose="00000500000000000000" pitchFamily="2" charset="0"/>
              </a:rPr>
              <a:t>Uitleg Smart-ns (accent </a:t>
            </a:r>
            <a:r>
              <a:rPr lang="nl-NL" sz="2800" dirty="0" err="1">
                <a:solidFill>
                  <a:srgbClr val="162B48"/>
                </a:solidFill>
                <a:latin typeface="Montserrat" panose="00000500000000000000" pitchFamily="2" charset="0"/>
              </a:rPr>
              <a:t>Inventariseerder</a:t>
            </a:r>
            <a:r>
              <a:rPr lang="nl-NL" sz="2800" dirty="0">
                <a:solidFill>
                  <a:srgbClr val="162B48"/>
                </a:solidFill>
                <a:latin typeface="Montserrat" panose="00000500000000000000" pitchFamily="2" charset="0"/>
              </a:rPr>
              <a:t>)</a:t>
            </a:r>
            <a:r>
              <a:rPr lang="nl-NL" dirty="0">
                <a:solidFill>
                  <a:srgbClr val="162B48"/>
                </a:solidFill>
                <a:latin typeface="Montserrat" panose="00000500000000000000" pitchFamily="2" charset="0"/>
              </a:rPr>
              <a:t/>
            </a:r>
            <a:br>
              <a:rPr lang="nl-NL" dirty="0">
                <a:solidFill>
                  <a:srgbClr val="162B48"/>
                </a:solidFill>
                <a:latin typeface="Montserrat" panose="00000500000000000000" pitchFamily="2" charset="0"/>
              </a:rPr>
            </a:br>
            <a:endParaRPr lang="nl-NL" dirty="0">
              <a:solidFill>
                <a:srgbClr val="162B48"/>
              </a:solidFill>
              <a:latin typeface="Montserrat" panose="00000500000000000000" pitchFamily="2" charset="0"/>
            </a:endParaRPr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1AAB9E0C-8945-4683-A920-A67ED30EB315}"/>
              </a:ext>
            </a:extLst>
          </p:cNvPr>
          <p:cNvCxnSpPr>
            <a:cxnSpLocks/>
          </p:cNvCxnSpPr>
          <p:nvPr/>
        </p:nvCxnSpPr>
        <p:spPr>
          <a:xfrm>
            <a:off x="1325880" y="107442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B41CA11A-C753-4AF3-A350-6A106EAF78AB}"/>
              </a:ext>
            </a:extLst>
          </p:cNvPr>
          <p:cNvCxnSpPr>
            <a:cxnSpLocks/>
          </p:cNvCxnSpPr>
          <p:nvPr/>
        </p:nvCxnSpPr>
        <p:spPr>
          <a:xfrm flipV="1">
            <a:off x="1146810" y="1058267"/>
            <a:ext cx="4937760" cy="16153"/>
          </a:xfrm>
          <a:prstGeom prst="line">
            <a:avLst/>
          </a:prstGeom>
          <a:ln w="28575">
            <a:solidFill>
              <a:srgbClr val="86BC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Afbeelding 6" descr="Afbeelding met tekst&#10;&#10;Automatisch gegenereerde beschrijving">
            <a:extLst>
              <a:ext uri="{FF2B5EF4-FFF2-40B4-BE49-F238E27FC236}">
                <a16:creationId xmlns:a16="http://schemas.microsoft.com/office/drawing/2014/main" id="{87CC3191-4EA1-B94A-A691-F368FDA5980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184" y="166200"/>
            <a:ext cx="2827772" cy="1915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416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Afgeronde rechthoek 49">
            <a:extLst>
              <a:ext uri="{FF2B5EF4-FFF2-40B4-BE49-F238E27FC236}">
                <a16:creationId xmlns:a16="http://schemas.microsoft.com/office/drawing/2014/main" id="{2A2D4EAA-187D-E24F-B339-17C406F1305A}"/>
              </a:ext>
            </a:extLst>
          </p:cNvPr>
          <p:cNvSpPr/>
          <p:nvPr/>
        </p:nvSpPr>
        <p:spPr>
          <a:xfrm>
            <a:off x="5510974" y="1842207"/>
            <a:ext cx="4377836" cy="317358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Afgeronde rechthoek 44">
            <a:extLst>
              <a:ext uri="{FF2B5EF4-FFF2-40B4-BE49-F238E27FC236}">
                <a16:creationId xmlns:a16="http://schemas.microsoft.com/office/drawing/2014/main" id="{CBA31885-72F8-924B-9CA7-ADC993394972}"/>
              </a:ext>
            </a:extLst>
          </p:cNvPr>
          <p:cNvSpPr/>
          <p:nvPr/>
        </p:nvSpPr>
        <p:spPr>
          <a:xfrm>
            <a:off x="744071" y="1831160"/>
            <a:ext cx="4568028" cy="317358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10D2B8D-870E-408A-AB30-A82DF6CFF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71" y="1337022"/>
            <a:ext cx="10503461" cy="480131"/>
          </a:xfrm>
        </p:spPr>
        <p:txBody>
          <a:bodyPr wrap="square" anchor="t" anchorCtr="0">
            <a:spAutoFit/>
          </a:bodyPr>
          <a:lstStyle/>
          <a:p>
            <a:r>
              <a:rPr lang="nl-NL" sz="2800" dirty="0">
                <a:solidFill>
                  <a:srgbClr val="162B48"/>
                </a:solidFill>
                <a:latin typeface="Montserrat SemiBold" panose="00000700000000000000" pitchFamily="2" charset="0"/>
              </a:rPr>
              <a:t>Het proces van schemawijziging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DB4F8525-F35B-4DB9-843C-3986F1F94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810" y="280393"/>
            <a:ext cx="1969179" cy="536494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1AAB9E0C-8945-4683-A920-A67ED30EB315}"/>
              </a:ext>
            </a:extLst>
          </p:cNvPr>
          <p:cNvCxnSpPr>
            <a:cxnSpLocks/>
          </p:cNvCxnSpPr>
          <p:nvPr/>
        </p:nvCxnSpPr>
        <p:spPr>
          <a:xfrm>
            <a:off x="1325880" y="107442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B41CA11A-C753-4AF3-A350-6A106EAF78AB}"/>
              </a:ext>
            </a:extLst>
          </p:cNvPr>
          <p:cNvCxnSpPr>
            <a:cxnSpLocks/>
          </p:cNvCxnSpPr>
          <p:nvPr/>
        </p:nvCxnSpPr>
        <p:spPr>
          <a:xfrm flipV="1">
            <a:off x="1146810" y="1058267"/>
            <a:ext cx="4937760" cy="16153"/>
          </a:xfrm>
          <a:prstGeom prst="line">
            <a:avLst/>
          </a:prstGeom>
          <a:ln w="28575">
            <a:solidFill>
              <a:srgbClr val="86BC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Graphic 18" descr="Contract silhouet">
            <a:extLst>
              <a:ext uri="{FF2B5EF4-FFF2-40B4-BE49-F238E27FC236}">
                <a16:creationId xmlns:a16="http://schemas.microsoft.com/office/drawing/2014/main" id="{814FEB04-F8A3-6F47-8246-FAA23D494C9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4071" y="2528047"/>
            <a:ext cx="914400" cy="914400"/>
          </a:xfrm>
          <a:prstGeom prst="rect">
            <a:avLst/>
          </a:prstGeom>
        </p:spPr>
      </p:pic>
      <p:grpSp>
        <p:nvGrpSpPr>
          <p:cNvPr id="53" name="Groep 52">
            <a:extLst>
              <a:ext uri="{FF2B5EF4-FFF2-40B4-BE49-F238E27FC236}">
                <a16:creationId xmlns:a16="http://schemas.microsoft.com/office/drawing/2014/main" id="{52D5798C-0A61-2D4F-BA33-EEF695E5E5C2}"/>
              </a:ext>
            </a:extLst>
          </p:cNvPr>
          <p:cNvGrpSpPr/>
          <p:nvPr/>
        </p:nvGrpSpPr>
        <p:grpSpPr>
          <a:xfrm>
            <a:off x="3747247" y="2487707"/>
            <a:ext cx="1219200" cy="1219200"/>
            <a:chOff x="3747247" y="2487707"/>
            <a:chExt cx="1219200" cy="1219200"/>
          </a:xfrm>
        </p:grpSpPr>
        <p:pic>
          <p:nvPicPr>
            <p:cNvPr id="24" name="Graphic 23" descr="Contract silhouet">
              <a:extLst>
                <a:ext uri="{FF2B5EF4-FFF2-40B4-BE49-F238E27FC236}">
                  <a16:creationId xmlns:a16="http://schemas.microsoft.com/office/drawing/2014/main" id="{26FEB71D-744B-0C42-9C33-E060B24EFF8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747247" y="2487707"/>
              <a:ext cx="914400" cy="914400"/>
            </a:xfrm>
            <a:prstGeom prst="rect">
              <a:avLst/>
            </a:prstGeom>
          </p:spPr>
        </p:pic>
        <p:pic>
          <p:nvPicPr>
            <p:cNvPr id="28" name="Graphic 27" descr="Contract silhouet">
              <a:extLst>
                <a:ext uri="{FF2B5EF4-FFF2-40B4-BE49-F238E27FC236}">
                  <a16:creationId xmlns:a16="http://schemas.microsoft.com/office/drawing/2014/main" id="{EC3401F0-51C3-134F-8AE5-11F3282D43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899647" y="2640107"/>
              <a:ext cx="914400" cy="914400"/>
            </a:xfrm>
            <a:prstGeom prst="rect">
              <a:avLst/>
            </a:prstGeom>
          </p:spPr>
        </p:pic>
        <p:pic>
          <p:nvPicPr>
            <p:cNvPr id="29" name="Graphic 28" descr="Contract silhouet">
              <a:extLst>
                <a:ext uri="{FF2B5EF4-FFF2-40B4-BE49-F238E27FC236}">
                  <a16:creationId xmlns:a16="http://schemas.microsoft.com/office/drawing/2014/main" id="{3729E7D6-BC84-624B-BFD7-930FD9189C2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2047" y="2792507"/>
              <a:ext cx="914400" cy="914400"/>
            </a:xfrm>
            <a:prstGeom prst="rect">
              <a:avLst/>
            </a:prstGeom>
          </p:spPr>
        </p:pic>
      </p:grpSp>
      <p:cxnSp>
        <p:nvCxnSpPr>
          <p:cNvPr id="31" name="Rechte verbindingslijn met pijl 30">
            <a:extLst>
              <a:ext uri="{FF2B5EF4-FFF2-40B4-BE49-F238E27FC236}">
                <a16:creationId xmlns:a16="http://schemas.microsoft.com/office/drawing/2014/main" id="{59993F96-404A-9340-B9F5-DD85AA6F4F11}"/>
              </a:ext>
            </a:extLst>
          </p:cNvPr>
          <p:cNvCxnSpPr>
            <a:cxnSpLocks/>
          </p:cNvCxnSpPr>
          <p:nvPr/>
        </p:nvCxnSpPr>
        <p:spPr>
          <a:xfrm>
            <a:off x="1716742" y="3137647"/>
            <a:ext cx="3743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ep 32">
            <a:extLst>
              <a:ext uri="{FF2B5EF4-FFF2-40B4-BE49-F238E27FC236}">
                <a16:creationId xmlns:a16="http://schemas.microsoft.com/office/drawing/2014/main" id="{621A2B88-18A7-8B42-9C7A-B1DA8D54910A}"/>
              </a:ext>
            </a:extLst>
          </p:cNvPr>
          <p:cNvGrpSpPr/>
          <p:nvPr/>
        </p:nvGrpSpPr>
        <p:grpSpPr>
          <a:xfrm>
            <a:off x="2185187" y="2541495"/>
            <a:ext cx="914400" cy="914400"/>
            <a:chOff x="2225528" y="2111189"/>
            <a:chExt cx="914400" cy="914400"/>
          </a:xfrm>
        </p:grpSpPr>
        <p:pic>
          <p:nvPicPr>
            <p:cNvPr id="21" name="Graphic 20" descr="Vergadering silhouet">
              <a:extLst>
                <a:ext uri="{FF2B5EF4-FFF2-40B4-BE49-F238E27FC236}">
                  <a16:creationId xmlns:a16="http://schemas.microsoft.com/office/drawing/2014/main" id="{B44A31CC-9747-0B47-A2B9-27C9156E57A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225528" y="2111189"/>
              <a:ext cx="914400" cy="914400"/>
            </a:xfrm>
            <a:prstGeom prst="rect">
              <a:avLst/>
            </a:prstGeom>
          </p:spPr>
        </p:pic>
        <p:sp>
          <p:nvSpPr>
            <p:cNvPr id="32" name="Tekstvak 31">
              <a:extLst>
                <a:ext uri="{FF2B5EF4-FFF2-40B4-BE49-F238E27FC236}">
                  <a16:creationId xmlns:a16="http://schemas.microsoft.com/office/drawing/2014/main" id="{55273859-8E13-144F-AAFD-8C602F92A53C}"/>
                </a:ext>
              </a:extLst>
            </p:cNvPr>
            <p:cNvSpPr txBox="1"/>
            <p:nvPr/>
          </p:nvSpPr>
          <p:spPr>
            <a:xfrm>
              <a:off x="2343532" y="2554941"/>
              <a:ext cx="6783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err="1"/>
                <a:t>CCvD</a:t>
              </a:r>
              <a:endParaRPr lang="nl-NL" dirty="0"/>
            </a:p>
          </p:txBody>
        </p:sp>
      </p:grpSp>
      <p:grpSp>
        <p:nvGrpSpPr>
          <p:cNvPr id="35" name="Groep 34">
            <a:extLst>
              <a:ext uri="{FF2B5EF4-FFF2-40B4-BE49-F238E27FC236}">
                <a16:creationId xmlns:a16="http://schemas.microsoft.com/office/drawing/2014/main" id="{CE3B4F67-3952-A546-ADCB-76D893563370}"/>
              </a:ext>
            </a:extLst>
          </p:cNvPr>
          <p:cNvGrpSpPr/>
          <p:nvPr/>
        </p:nvGrpSpPr>
        <p:grpSpPr>
          <a:xfrm>
            <a:off x="2874289" y="3611388"/>
            <a:ext cx="1271887" cy="1087201"/>
            <a:chOff x="2887736" y="3547943"/>
            <a:chExt cx="1271887" cy="1087201"/>
          </a:xfrm>
        </p:grpSpPr>
        <p:pic>
          <p:nvPicPr>
            <p:cNvPr id="23" name="Graphic 22" descr="Vergadering met effen opvulling">
              <a:extLst>
                <a:ext uri="{FF2B5EF4-FFF2-40B4-BE49-F238E27FC236}">
                  <a16:creationId xmlns:a16="http://schemas.microsoft.com/office/drawing/2014/main" id="{EF34F97C-AE4F-C343-A1C8-C6FFACD3956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045799" y="3547943"/>
              <a:ext cx="914400" cy="914400"/>
            </a:xfrm>
            <a:prstGeom prst="rect">
              <a:avLst/>
            </a:prstGeom>
          </p:spPr>
        </p:pic>
        <p:sp>
          <p:nvSpPr>
            <p:cNvPr id="34" name="Tekstvak 33">
              <a:extLst>
                <a:ext uri="{FF2B5EF4-FFF2-40B4-BE49-F238E27FC236}">
                  <a16:creationId xmlns:a16="http://schemas.microsoft.com/office/drawing/2014/main" id="{7BC896A4-501A-7A4F-9E93-B8DA1B2FDDE3}"/>
                </a:ext>
              </a:extLst>
            </p:cNvPr>
            <p:cNvSpPr txBox="1"/>
            <p:nvPr/>
          </p:nvSpPr>
          <p:spPr>
            <a:xfrm>
              <a:off x="2887736" y="4265812"/>
              <a:ext cx="12718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/>
                <a:t>Werkkamer</a:t>
              </a:r>
            </a:p>
          </p:txBody>
        </p:sp>
      </p:grpSp>
      <p:cxnSp>
        <p:nvCxnSpPr>
          <p:cNvPr id="37" name="Rechte verbindingslijn met pijl 36">
            <a:extLst>
              <a:ext uri="{FF2B5EF4-FFF2-40B4-BE49-F238E27FC236}">
                <a16:creationId xmlns:a16="http://schemas.microsoft.com/office/drawing/2014/main" id="{D147222C-6EB4-F94D-A61C-5A4A8FC8F062}"/>
              </a:ext>
            </a:extLst>
          </p:cNvPr>
          <p:cNvCxnSpPr>
            <a:cxnSpLocks/>
          </p:cNvCxnSpPr>
          <p:nvPr/>
        </p:nvCxnSpPr>
        <p:spPr>
          <a:xfrm>
            <a:off x="2653553" y="3417953"/>
            <a:ext cx="378799" cy="343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met pijl 38">
            <a:extLst>
              <a:ext uri="{FF2B5EF4-FFF2-40B4-BE49-F238E27FC236}">
                <a16:creationId xmlns:a16="http://schemas.microsoft.com/office/drawing/2014/main" id="{A42E0EAD-B94B-D842-ACBD-1834DE99B4F9}"/>
              </a:ext>
            </a:extLst>
          </p:cNvPr>
          <p:cNvCxnSpPr>
            <a:cxnSpLocks/>
          </p:cNvCxnSpPr>
          <p:nvPr/>
        </p:nvCxnSpPr>
        <p:spPr>
          <a:xfrm flipH="1" flipV="1">
            <a:off x="2933740" y="3336590"/>
            <a:ext cx="374276" cy="3703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echte verbindingslijn met pijl 41">
            <a:extLst>
              <a:ext uri="{FF2B5EF4-FFF2-40B4-BE49-F238E27FC236}">
                <a16:creationId xmlns:a16="http://schemas.microsoft.com/office/drawing/2014/main" id="{8907C5F9-B54C-494B-AF0D-E52DC926B68B}"/>
              </a:ext>
            </a:extLst>
          </p:cNvPr>
          <p:cNvCxnSpPr>
            <a:cxnSpLocks/>
          </p:cNvCxnSpPr>
          <p:nvPr/>
        </p:nvCxnSpPr>
        <p:spPr>
          <a:xfrm>
            <a:off x="3302394" y="3137647"/>
            <a:ext cx="3743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 descr="Logo ministerie SZW - Dovenschap">
            <a:extLst>
              <a:ext uri="{FF2B5EF4-FFF2-40B4-BE49-F238E27FC236}">
                <a16:creationId xmlns:a16="http://schemas.microsoft.com/office/drawing/2014/main" id="{13964A18-4F41-2A4B-9F3D-07CBA46555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5678" y="2615260"/>
            <a:ext cx="3039858" cy="1244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Nederlandse Arbeidsinspectie - Wikipedia">
            <a:extLst>
              <a:ext uri="{FF2B5EF4-FFF2-40B4-BE49-F238E27FC236}">
                <a16:creationId xmlns:a16="http://schemas.microsoft.com/office/drawing/2014/main" id="{53D798AA-372F-2A49-BC00-480CC5F15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9673" y="2243232"/>
            <a:ext cx="1993900" cy="79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Rva-logo RGB |">
            <a:extLst>
              <a:ext uri="{FF2B5EF4-FFF2-40B4-BE49-F238E27FC236}">
                <a16:creationId xmlns:a16="http://schemas.microsoft.com/office/drawing/2014/main" id="{F072C627-4404-2E46-B979-E48B212091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1215" y="3807490"/>
            <a:ext cx="2065333" cy="616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Afbeelding 47" descr="Afbeelding met tekst&#10;&#10;Automatisch gegenereerde beschrijving">
            <a:extLst>
              <a:ext uri="{FF2B5EF4-FFF2-40B4-BE49-F238E27FC236}">
                <a16:creationId xmlns:a16="http://schemas.microsoft.com/office/drawing/2014/main" id="{BA9CE23B-5C73-1940-82B8-F6F1F847FD70}"/>
              </a:ext>
            </a:extLst>
          </p:cNvPr>
          <p:cNvPicPr>
            <a:picLocks noChangeAspect="1"/>
          </p:cNvPicPr>
          <p:nvPr/>
        </p:nvPicPr>
        <p:blipFill>
          <a:blip r:embed="rId1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5368" y="2615260"/>
            <a:ext cx="2075912" cy="1406362"/>
          </a:xfrm>
          <a:prstGeom prst="rect">
            <a:avLst/>
          </a:prstGeom>
        </p:spPr>
      </p:pic>
      <p:cxnSp>
        <p:nvCxnSpPr>
          <p:cNvPr id="51" name="Rechte verbindingslijn met pijl 50">
            <a:extLst>
              <a:ext uri="{FF2B5EF4-FFF2-40B4-BE49-F238E27FC236}">
                <a16:creationId xmlns:a16="http://schemas.microsoft.com/office/drawing/2014/main" id="{26DF6497-DCF3-0342-9095-78DAE813F8AF}"/>
              </a:ext>
            </a:extLst>
          </p:cNvPr>
          <p:cNvCxnSpPr>
            <a:cxnSpLocks/>
          </p:cNvCxnSpPr>
          <p:nvPr/>
        </p:nvCxnSpPr>
        <p:spPr>
          <a:xfrm>
            <a:off x="5177118" y="3336590"/>
            <a:ext cx="415718" cy="1779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echte verbindingslijn met pijl 51">
            <a:extLst>
              <a:ext uri="{FF2B5EF4-FFF2-40B4-BE49-F238E27FC236}">
                <a16:creationId xmlns:a16="http://schemas.microsoft.com/office/drawing/2014/main" id="{7DEDB80E-B6C7-2D49-B7D0-275D4AD48E12}"/>
              </a:ext>
            </a:extLst>
          </p:cNvPr>
          <p:cNvCxnSpPr>
            <a:cxnSpLocks/>
          </p:cNvCxnSpPr>
          <p:nvPr/>
        </p:nvCxnSpPr>
        <p:spPr>
          <a:xfrm flipV="1">
            <a:off x="6794088" y="2640107"/>
            <a:ext cx="359769" cy="1927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chte verbindingslijn met pijl 53">
            <a:extLst>
              <a:ext uri="{FF2B5EF4-FFF2-40B4-BE49-F238E27FC236}">
                <a16:creationId xmlns:a16="http://schemas.microsoft.com/office/drawing/2014/main" id="{C85783A7-8324-2744-AAAE-CDC91348692D}"/>
              </a:ext>
            </a:extLst>
          </p:cNvPr>
          <p:cNvCxnSpPr>
            <a:cxnSpLocks/>
          </p:cNvCxnSpPr>
          <p:nvPr/>
        </p:nvCxnSpPr>
        <p:spPr>
          <a:xfrm>
            <a:off x="6734672" y="3767648"/>
            <a:ext cx="546927" cy="3057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echte verbindingslijn met pijl 57">
            <a:extLst>
              <a:ext uri="{FF2B5EF4-FFF2-40B4-BE49-F238E27FC236}">
                <a16:creationId xmlns:a16="http://schemas.microsoft.com/office/drawing/2014/main" id="{9D3DF7C3-E7EB-B34E-B1EC-C7F76E576C31}"/>
              </a:ext>
            </a:extLst>
          </p:cNvPr>
          <p:cNvCxnSpPr>
            <a:cxnSpLocks/>
          </p:cNvCxnSpPr>
          <p:nvPr/>
        </p:nvCxnSpPr>
        <p:spPr>
          <a:xfrm>
            <a:off x="9619650" y="3299718"/>
            <a:ext cx="415718" cy="1779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4623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D2B8D-870E-408A-AB30-A82DF6CFF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10" y="1404469"/>
            <a:ext cx="10923270" cy="488852"/>
          </a:xfrm>
        </p:spPr>
        <p:txBody>
          <a:bodyPr wrap="square" anchor="t" anchorCtr="0">
            <a:spAutoFit/>
          </a:bodyPr>
          <a:lstStyle/>
          <a:p>
            <a:r>
              <a:rPr lang="nl-NL" sz="2800" dirty="0">
                <a:solidFill>
                  <a:srgbClr val="162B48"/>
                </a:solidFill>
                <a:latin typeface="Avenir Book" panose="02000503020000020003" pitchFamily="2" charset="0"/>
              </a:rPr>
              <a:t>De schemawijzigingen - Structuur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DB4F8525-F35B-4DB9-843C-3986F1F94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810" y="280393"/>
            <a:ext cx="1969179" cy="536494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1AAB9E0C-8945-4683-A920-A67ED30EB315}"/>
              </a:ext>
            </a:extLst>
          </p:cNvPr>
          <p:cNvCxnSpPr>
            <a:cxnSpLocks/>
          </p:cNvCxnSpPr>
          <p:nvPr/>
        </p:nvCxnSpPr>
        <p:spPr>
          <a:xfrm>
            <a:off x="1325880" y="107442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B41CA11A-C753-4AF3-A350-6A106EAF78AB}"/>
              </a:ext>
            </a:extLst>
          </p:cNvPr>
          <p:cNvCxnSpPr>
            <a:cxnSpLocks/>
          </p:cNvCxnSpPr>
          <p:nvPr/>
        </p:nvCxnSpPr>
        <p:spPr>
          <a:xfrm flipV="1">
            <a:off x="1146810" y="1058267"/>
            <a:ext cx="4937760" cy="16153"/>
          </a:xfrm>
          <a:prstGeom prst="line">
            <a:avLst/>
          </a:prstGeom>
          <a:ln w="28575">
            <a:solidFill>
              <a:srgbClr val="86BC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vak 15">
            <a:extLst>
              <a:ext uri="{FF2B5EF4-FFF2-40B4-BE49-F238E27FC236}">
                <a16:creationId xmlns:a16="http://schemas.microsoft.com/office/drawing/2014/main" id="{BFD5A0F1-DA27-284A-8784-90183DAD672A}"/>
              </a:ext>
            </a:extLst>
          </p:cNvPr>
          <p:cNvSpPr txBox="1"/>
          <p:nvPr/>
        </p:nvSpPr>
        <p:spPr>
          <a:xfrm>
            <a:off x="1108710" y="4008522"/>
            <a:ext cx="95455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162B48"/>
                </a:solidFill>
                <a:latin typeface="Avenir Book" panose="02000503020000020003" pitchFamily="2" charset="0"/>
              </a:rPr>
              <a:t>Toelichting:</a:t>
            </a:r>
          </a:p>
          <a:p>
            <a:r>
              <a:rPr lang="nl-NL" dirty="0">
                <a:solidFill>
                  <a:srgbClr val="162B48"/>
                </a:solidFill>
                <a:latin typeface="Avenir Book" panose="02000503020000020003" pitchFamily="2" charset="0"/>
              </a:rPr>
              <a:t>Wat is er gewijzigd en waarom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2213AE2-2E1A-9B40-845C-9C802840486F}"/>
              </a:ext>
            </a:extLst>
          </p:cNvPr>
          <p:cNvSpPr/>
          <p:nvPr/>
        </p:nvSpPr>
        <p:spPr>
          <a:xfrm>
            <a:off x="1146810" y="2668444"/>
            <a:ext cx="10269743" cy="1033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dirty="0">
              <a:latin typeface="Avenir Book" panose="02000503020000020003" pitchFamily="2" charset="0"/>
            </a:endParaRP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D80CFC24-EA70-0344-838F-0FD51CCE18F9}"/>
              </a:ext>
            </a:extLst>
          </p:cNvPr>
          <p:cNvSpPr txBox="1">
            <a:spLocks/>
          </p:cNvSpPr>
          <p:nvPr/>
        </p:nvSpPr>
        <p:spPr>
          <a:xfrm>
            <a:off x="1146810" y="2137343"/>
            <a:ext cx="10923270" cy="488852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2800" dirty="0">
                <a:solidFill>
                  <a:srgbClr val="162B48"/>
                </a:solidFill>
                <a:latin typeface="Avenir Book" panose="02000503020000020003" pitchFamily="2" charset="0"/>
              </a:rPr>
              <a:t>Artikel ….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F39767E5-31F8-5449-A03A-EE82908D99E0}"/>
              </a:ext>
            </a:extLst>
          </p:cNvPr>
          <p:cNvSpPr txBox="1"/>
          <p:nvPr/>
        </p:nvSpPr>
        <p:spPr>
          <a:xfrm>
            <a:off x="1305821" y="2849478"/>
            <a:ext cx="9951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nl-NL" dirty="0">
                <a:solidFill>
                  <a:srgbClr val="231F20"/>
                </a:solidFill>
                <a:latin typeface="Avenir Book" panose="02000503020000020003" pitchFamily="2" charset="0"/>
                <a:ea typeface="Arial" panose="020B0604020202020204" pitchFamily="34" charset="0"/>
              </a:rPr>
              <a:t>De tekst van het artikel en </a:t>
            </a:r>
            <a:r>
              <a:rPr lang="nl-NL" altLang="nl-NL" u="sng" dirty="0">
                <a:solidFill>
                  <a:srgbClr val="008080"/>
                </a:solidFill>
                <a:latin typeface="Avenir Book" panose="02000503020000020003" pitchFamily="2" charset="0"/>
                <a:ea typeface="Arial" panose="020B0604020202020204" pitchFamily="34" charset="0"/>
              </a:rPr>
              <a:t>wat er is toegevoegd </a:t>
            </a:r>
            <a:r>
              <a:rPr lang="nl-NL" altLang="nl-NL" dirty="0">
                <a:latin typeface="Avenir Book" panose="02000503020000020003" pitchFamily="2" charset="0"/>
              </a:rPr>
              <a:t>en wat er is </a:t>
            </a:r>
            <a:r>
              <a:rPr lang="nl-NL" altLang="nl-NL" strike="sngStrike" dirty="0">
                <a:solidFill>
                  <a:srgbClr val="FF0000"/>
                </a:solidFill>
                <a:latin typeface="Avenir Book" panose="02000503020000020003" pitchFamily="2" charset="0"/>
                <a:ea typeface="Arial" panose="020B0604020202020204" pitchFamily="34" charset="0"/>
              </a:rPr>
              <a:t>verwijderd</a:t>
            </a:r>
            <a:endParaRPr lang="nl-NL" dirty="0">
              <a:solidFill>
                <a:srgbClr val="162B48"/>
              </a:solidFill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293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>
            <a:extLst>
              <a:ext uri="{FF2B5EF4-FFF2-40B4-BE49-F238E27FC236}">
                <a16:creationId xmlns:a16="http://schemas.microsoft.com/office/drawing/2014/main" id="{1814BD17-C7BE-7749-9159-73C05EED8AE7}"/>
              </a:ext>
            </a:extLst>
          </p:cNvPr>
          <p:cNvSpPr/>
          <p:nvPr/>
        </p:nvSpPr>
        <p:spPr>
          <a:xfrm>
            <a:off x="1146811" y="2014913"/>
            <a:ext cx="10269742" cy="24043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dirty="0">
              <a:latin typeface="Avenir Book" panose="02000503020000020003" pitchFamily="2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10D2B8D-870E-408A-AB30-A82DF6CFF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710" y="1423831"/>
            <a:ext cx="10923270" cy="480131"/>
          </a:xfrm>
        </p:spPr>
        <p:txBody>
          <a:bodyPr wrap="square" anchor="t" anchorCtr="0">
            <a:spAutoFit/>
          </a:bodyPr>
          <a:lstStyle/>
          <a:p>
            <a:r>
              <a:rPr lang="nl-NL" sz="2800" dirty="0">
                <a:solidFill>
                  <a:srgbClr val="162B48"/>
                </a:solidFill>
                <a:latin typeface="Montserrat SemiBold" panose="00000700000000000000" pitchFamily="2" charset="0"/>
              </a:rPr>
              <a:t>Schema: Definities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DB4F8525-F35B-4DB9-843C-3986F1F94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810" y="280393"/>
            <a:ext cx="1969179" cy="536494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1AAB9E0C-8945-4683-A920-A67ED30EB315}"/>
              </a:ext>
            </a:extLst>
          </p:cNvPr>
          <p:cNvCxnSpPr>
            <a:cxnSpLocks/>
          </p:cNvCxnSpPr>
          <p:nvPr/>
        </p:nvCxnSpPr>
        <p:spPr>
          <a:xfrm>
            <a:off x="1325880" y="107442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B41CA11A-C753-4AF3-A350-6A106EAF78AB}"/>
              </a:ext>
            </a:extLst>
          </p:cNvPr>
          <p:cNvCxnSpPr>
            <a:cxnSpLocks/>
          </p:cNvCxnSpPr>
          <p:nvPr/>
        </p:nvCxnSpPr>
        <p:spPr>
          <a:xfrm flipV="1">
            <a:off x="1146810" y="1058267"/>
            <a:ext cx="4937760" cy="16153"/>
          </a:xfrm>
          <a:prstGeom prst="line">
            <a:avLst/>
          </a:prstGeom>
          <a:ln w="28575">
            <a:solidFill>
              <a:srgbClr val="86BC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>
            <a:extLst>
              <a:ext uri="{FF2B5EF4-FFF2-40B4-BE49-F238E27FC236}">
                <a16:creationId xmlns:a16="http://schemas.microsoft.com/office/drawing/2014/main" id="{F39767E5-31F8-5449-A03A-EE82908D99E0}"/>
              </a:ext>
            </a:extLst>
          </p:cNvPr>
          <p:cNvSpPr txBox="1"/>
          <p:nvPr/>
        </p:nvSpPr>
        <p:spPr>
          <a:xfrm>
            <a:off x="1108710" y="2080179"/>
            <a:ext cx="995172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NEN 2939: 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NEN 2939:20</a:t>
            </a:r>
            <a:r>
              <a:rPr kumimoji="0" lang="nl-NL" altLang="nl-NL" sz="1800" b="0" i="0" u="sng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21</a:t>
            </a:r>
            <a:r>
              <a:rPr lang="nl-NL" altLang="nl-NL" dirty="0">
                <a:solidFill>
                  <a:srgbClr val="FF0000"/>
                </a:solidFill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altLang="nl-NL" dirty="0"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We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rkplekatmosfeer - Bepaling van de 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concentratie </a:t>
            </a:r>
            <a:r>
              <a:rPr kumimoji="0" lang="nl-NL" altLang="nl-NL" sz="1800" b="0" i="0" u="sng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persoonlijke blootstelling 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aan </a:t>
            </a:r>
            <a:r>
              <a:rPr kumimoji="0" lang="nl-NL" altLang="nl-NL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respirabele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asbestvezels in de lucht bij het werken met </a:t>
            </a:r>
            <a:r>
              <a:rPr kumimoji="0" lang="nl-NL" altLang="nl-NL" sz="1800" b="0" i="0" u="sng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en/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of </a:t>
            </a:r>
            <a:r>
              <a:rPr kumimoji="0" lang="nl-NL" altLang="nl-NL" sz="1800" b="0" i="0" u="sng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aan 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in de directe omgeving van 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asbest of asbesthoudende producten, met </a:t>
            </a:r>
            <a:r>
              <a:rPr kumimoji="0" lang="nl-NL" altLang="nl-NL" sz="1800" b="0" i="0" u="sng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scanning elektronenmicroscopie en röntgenmicro-analyse</a:t>
            </a:r>
            <a:r>
              <a:rPr kumimoji="0" lang="nl-NL" altLang="nl-NL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</a:rPr>
              <a:t> </a:t>
            </a:r>
            <a:endParaRPr kumimoji="0" lang="nl-NL" altLang="nl-NL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  <a:p>
            <a:r>
              <a:rPr lang="nl-NL" dirty="0">
                <a:solidFill>
                  <a:srgbClr val="162B48"/>
                </a:solidFill>
                <a:latin typeface="Avenir Book" panose="02000503020000020003" pitchFamily="2" charset="0"/>
              </a:rPr>
              <a:t>Validatieonderzoek: onderzoek naar de blootstelling aan inadembare asbestvezels tijdens het uitvoeren van werkzaamheden met asbest of asbesthoudend materiaal met het doel deze werkzaamheden in een risicoklasse in te delen overeenkomstig </a:t>
            </a:r>
            <a:r>
              <a:rPr lang="nl-NL" dirty="0">
                <a:solidFill>
                  <a:srgbClr val="FF0000"/>
                </a:solidFill>
                <a:latin typeface="Avenir Book" panose="02000503020000020003" pitchFamily="2" charset="0"/>
              </a:rPr>
              <a:t>de SCi-547, SCi-548 </a:t>
            </a:r>
            <a:r>
              <a:rPr lang="nl-NL" dirty="0">
                <a:solidFill>
                  <a:srgbClr val="008080"/>
                </a:solidFill>
                <a:latin typeface="Avenir Book" panose="02000503020000020003" pitchFamily="2" charset="0"/>
              </a:rPr>
              <a:t>NEN 2939 </a:t>
            </a:r>
            <a:r>
              <a:rPr lang="nl-NL" strike="sngStrike" dirty="0">
                <a:solidFill>
                  <a:srgbClr val="FF0000"/>
                </a:solidFill>
                <a:latin typeface="Avenir Book" panose="02000503020000020003" pitchFamily="2" charset="0"/>
              </a:rPr>
              <a:t>of een methode die aantoonbaar een gelijkwaardig resultaat en zekerheid oplevert</a:t>
            </a:r>
            <a:r>
              <a:rPr lang="nl-NL" dirty="0">
                <a:solidFill>
                  <a:srgbClr val="162B48"/>
                </a:solidFill>
                <a:latin typeface="Avenir Book" panose="02000503020000020003" pitchFamily="2" charset="0"/>
              </a:rPr>
              <a:t>;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BFD5A0F1-DA27-284A-8784-90183DAD672A}"/>
              </a:ext>
            </a:extLst>
          </p:cNvPr>
          <p:cNvSpPr txBox="1"/>
          <p:nvPr/>
        </p:nvSpPr>
        <p:spPr>
          <a:xfrm>
            <a:off x="1146811" y="4715474"/>
            <a:ext cx="10269742" cy="1200329"/>
          </a:xfrm>
          <a:prstGeom prst="rect">
            <a:avLst/>
          </a:prstGeom>
          <a:solidFill>
            <a:srgbClr val="D7E2ED"/>
          </a:solidFill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162B48"/>
                </a:solidFill>
                <a:latin typeface="Avenir Book" panose="02000503020000020003" pitchFamily="2" charset="0"/>
              </a:rPr>
              <a:t>Toelichting:</a:t>
            </a:r>
            <a:endParaRPr lang="nl-NL" b="1" dirty="0">
              <a:solidFill>
                <a:srgbClr val="162B48"/>
              </a:solidFill>
              <a:latin typeface="Montserrat SemiBold" panose="000007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162B48"/>
                </a:solidFill>
                <a:latin typeface="Avenir Book" panose="02000503020000020003" pitchFamily="2" charset="0"/>
              </a:rPr>
              <a:t>Door de komt van de NEN2939 zijn de SCi-547 en SCi-548 overbodig geworden.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162B48"/>
                </a:solidFill>
                <a:latin typeface="Avenir Book" panose="02000503020000020003" pitchFamily="2" charset="0"/>
              </a:rPr>
              <a:t>Wel is geadviseerd het plan van aanpak dat in de SCi-548 staat ergens terug te laten komen, want die staat niet in de NEN2939.</a:t>
            </a:r>
          </a:p>
        </p:txBody>
      </p:sp>
    </p:spTree>
    <p:extLst>
      <p:ext uri="{BB962C8B-B14F-4D97-AF65-F5344CB8AC3E}">
        <p14:creationId xmlns:p14="http://schemas.microsoft.com/office/powerpoint/2010/main" val="4115666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D2B8D-870E-408A-AB30-A82DF6CFF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710" y="1315800"/>
            <a:ext cx="10923270" cy="480131"/>
          </a:xfrm>
        </p:spPr>
        <p:txBody>
          <a:bodyPr wrap="square" anchor="t" anchorCtr="0">
            <a:spAutoFit/>
          </a:bodyPr>
          <a:lstStyle/>
          <a:p>
            <a:r>
              <a:rPr lang="nl-NL" sz="2800" dirty="0">
                <a:solidFill>
                  <a:srgbClr val="162B48"/>
                </a:solidFill>
                <a:latin typeface="Montserrat SemiBold" panose="00000700000000000000" pitchFamily="2" charset="0"/>
              </a:rPr>
              <a:t>Artikel 20 Monstername en analyse lid 6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DB4F8525-F35B-4DB9-843C-3986F1F94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810" y="280393"/>
            <a:ext cx="1969179" cy="536494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1AAB9E0C-8945-4683-A920-A67ED30EB315}"/>
              </a:ext>
            </a:extLst>
          </p:cNvPr>
          <p:cNvCxnSpPr>
            <a:cxnSpLocks/>
          </p:cNvCxnSpPr>
          <p:nvPr/>
        </p:nvCxnSpPr>
        <p:spPr>
          <a:xfrm>
            <a:off x="1325880" y="107442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B41CA11A-C753-4AF3-A350-6A106EAF78AB}"/>
              </a:ext>
            </a:extLst>
          </p:cNvPr>
          <p:cNvCxnSpPr>
            <a:cxnSpLocks/>
          </p:cNvCxnSpPr>
          <p:nvPr/>
        </p:nvCxnSpPr>
        <p:spPr>
          <a:xfrm flipV="1">
            <a:off x="1146810" y="1058267"/>
            <a:ext cx="4937760" cy="16153"/>
          </a:xfrm>
          <a:prstGeom prst="line">
            <a:avLst/>
          </a:prstGeom>
          <a:ln w="28575">
            <a:solidFill>
              <a:srgbClr val="86BC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>
            <a:extLst>
              <a:ext uri="{FF2B5EF4-FFF2-40B4-BE49-F238E27FC236}">
                <a16:creationId xmlns:a16="http://schemas.microsoft.com/office/drawing/2014/main" id="{F39767E5-31F8-5449-A03A-EE82908D99E0}"/>
              </a:ext>
            </a:extLst>
          </p:cNvPr>
          <p:cNvSpPr txBox="1"/>
          <p:nvPr/>
        </p:nvSpPr>
        <p:spPr>
          <a:xfrm>
            <a:off x="1108710" y="1824964"/>
            <a:ext cx="10509549" cy="92333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6. Het asbestinventarisatiebedrijf laat een materiaalmonster als bedoeld in het eerste lid</a:t>
            </a:r>
            <a:r>
              <a:rPr kumimoji="0" lang="nl-NL" altLang="nl-NL" sz="1800" b="0" i="0" u="sng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apart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analyseren overeenkomstig de NEN 5896 door een door de Raad voor Accreditatie voor deze verrichting geaccrediteerd laboratorium.</a:t>
            </a:r>
            <a:endParaRPr kumimoji="0" lang="nl-NL" altLang="nl-NL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BFD5A0F1-DA27-284A-8784-90183DAD672A}"/>
              </a:ext>
            </a:extLst>
          </p:cNvPr>
          <p:cNvSpPr txBox="1"/>
          <p:nvPr/>
        </p:nvSpPr>
        <p:spPr>
          <a:xfrm>
            <a:off x="1108709" y="3186377"/>
            <a:ext cx="10509549" cy="923330"/>
          </a:xfrm>
          <a:prstGeom prst="rect">
            <a:avLst/>
          </a:prstGeom>
          <a:solidFill>
            <a:srgbClr val="D7E2ED">
              <a:alpha val="69000"/>
            </a:srgbClr>
          </a:solidFill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162B48"/>
                </a:solidFill>
                <a:latin typeface="Avenir Book" panose="02000503020000020003" pitchFamily="2" charset="0"/>
              </a:rPr>
              <a:t>Toelichting: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latin typeface="Avenir Book" panose="02000503020000020003" pitchFamily="2" charset="0"/>
              </a:rPr>
              <a:t>Gesteld is dat verzamelmonsters niet zijn toegestaan. Derhalve is woordje “apart” toegevoegd om dit expliciet te maken.</a:t>
            </a:r>
            <a:endParaRPr lang="nl-NL" b="1" dirty="0">
              <a:solidFill>
                <a:srgbClr val="162B48"/>
              </a:solidFill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578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D2B8D-870E-408A-AB30-A82DF6CFF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710" y="1382606"/>
            <a:ext cx="10923270" cy="480131"/>
          </a:xfrm>
        </p:spPr>
        <p:txBody>
          <a:bodyPr wrap="square" anchor="t" anchorCtr="0">
            <a:spAutoFit/>
          </a:bodyPr>
          <a:lstStyle/>
          <a:p>
            <a:r>
              <a:rPr lang="nl-NL" sz="2800" dirty="0">
                <a:solidFill>
                  <a:srgbClr val="162B48"/>
                </a:solidFill>
                <a:latin typeface="Montserrat SemiBold" panose="00000700000000000000" pitchFamily="2" charset="0"/>
              </a:rPr>
              <a:t>Artikel 22  Asbestinventarisatierapport lid 3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DB4F8525-F35B-4DB9-843C-3986F1F94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810" y="280393"/>
            <a:ext cx="1969179" cy="536494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1AAB9E0C-8945-4683-A920-A67ED30EB315}"/>
              </a:ext>
            </a:extLst>
          </p:cNvPr>
          <p:cNvCxnSpPr>
            <a:cxnSpLocks/>
          </p:cNvCxnSpPr>
          <p:nvPr/>
        </p:nvCxnSpPr>
        <p:spPr>
          <a:xfrm>
            <a:off x="1325880" y="107442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B41CA11A-C753-4AF3-A350-6A106EAF78AB}"/>
              </a:ext>
            </a:extLst>
          </p:cNvPr>
          <p:cNvCxnSpPr>
            <a:cxnSpLocks/>
          </p:cNvCxnSpPr>
          <p:nvPr/>
        </p:nvCxnSpPr>
        <p:spPr>
          <a:xfrm flipV="1">
            <a:off x="1146810" y="1058267"/>
            <a:ext cx="4937760" cy="16153"/>
          </a:xfrm>
          <a:prstGeom prst="line">
            <a:avLst/>
          </a:prstGeom>
          <a:ln w="28575">
            <a:solidFill>
              <a:srgbClr val="86BC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>
            <a:extLst>
              <a:ext uri="{FF2B5EF4-FFF2-40B4-BE49-F238E27FC236}">
                <a16:creationId xmlns:a16="http://schemas.microsoft.com/office/drawing/2014/main" id="{F39767E5-31F8-5449-A03A-EE82908D99E0}"/>
              </a:ext>
            </a:extLst>
          </p:cNvPr>
          <p:cNvSpPr txBox="1"/>
          <p:nvPr/>
        </p:nvSpPr>
        <p:spPr>
          <a:xfrm>
            <a:off x="1108710" y="1997839"/>
            <a:ext cx="10549890" cy="313932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d. de reikwijdte van het asbestinventarisatierapport, waarbij een onderscheid gemaakt wordt tussen:</a:t>
            </a:r>
            <a:endParaRPr kumimoji="0" lang="nl-NL" altLang="nl-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1°. het gehele bouwwerk of het gehele object;</a:t>
            </a:r>
            <a:endParaRPr kumimoji="0" lang="nl-NL" altLang="nl-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2°. een gedeelte van het bouwwerk of een gedeelte van het object;</a:t>
            </a:r>
            <a:endParaRPr kumimoji="0" lang="nl-NL" altLang="nl-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3°. het bouwwerk of het object en het gebied rondom het bouwwerk of het object; of</a:t>
            </a:r>
            <a:endParaRPr kumimoji="0" lang="nl-NL" altLang="nl-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4°. uitsluitend het gebied rondom het bouwwerk of het object;</a:t>
            </a:r>
            <a:endParaRPr kumimoji="0" lang="nl-NL" altLang="nl-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e. de geschiktheid van het asbestinventarisatierapport, waarbij een of meer van de volgende kwalificaties gegeven wordt:</a:t>
            </a:r>
            <a:endParaRPr kumimoji="0" lang="nl-NL" altLang="nl-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1°. niet geschikt voor asbestverwijdering, risicobeoordeling noodzakelijk;</a:t>
            </a:r>
            <a:endParaRPr kumimoji="0" lang="nl-NL" altLang="nl-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2°. geschikt voor de verwijdering van het in dit rapport genoemde asbesthoudende materiaal;</a:t>
            </a:r>
            <a:endParaRPr kumimoji="0" lang="nl-NL" altLang="nl-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3°. geschikt voor renovatie zonder de bouwkundige integriteit aan te tasten; en</a:t>
            </a:r>
            <a:endParaRPr kumimoji="0" lang="nl-NL" altLang="nl-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4°. geschikt voor volledige renovatie of totaalsloop;</a:t>
            </a:r>
            <a:endParaRPr kumimoji="0" lang="nl-NL" altLang="nl-NL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BFD5A0F1-DA27-284A-8784-90183DAD672A}"/>
              </a:ext>
            </a:extLst>
          </p:cNvPr>
          <p:cNvSpPr txBox="1"/>
          <p:nvPr/>
        </p:nvSpPr>
        <p:spPr>
          <a:xfrm>
            <a:off x="1108710" y="5475394"/>
            <a:ext cx="10511790" cy="923330"/>
          </a:xfrm>
          <a:prstGeom prst="rect">
            <a:avLst/>
          </a:prstGeom>
          <a:solidFill>
            <a:srgbClr val="D7E2ED"/>
          </a:solidFill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162B48"/>
                </a:solidFill>
                <a:latin typeface="Avenir Book" panose="02000503020000020003" pitchFamily="2" charset="0"/>
              </a:rPr>
              <a:t>Toelichting: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162B48"/>
                </a:solidFill>
                <a:latin typeface="Avenir Book" panose="02000503020000020003" pitchFamily="2" charset="0"/>
              </a:rPr>
              <a:t>De kruisjes </a:t>
            </a:r>
            <a:r>
              <a:rPr lang="nl-NL" dirty="0" err="1">
                <a:solidFill>
                  <a:srgbClr val="162B48"/>
                </a:solidFill>
                <a:latin typeface="Avenir Book" panose="02000503020000020003" pitchFamily="2" charset="0"/>
              </a:rPr>
              <a:t>mbt</a:t>
            </a:r>
            <a:r>
              <a:rPr lang="nl-NL" dirty="0">
                <a:solidFill>
                  <a:srgbClr val="162B48"/>
                </a:solidFill>
                <a:latin typeface="Avenir Book" panose="02000503020000020003" pitchFamily="2" charset="0"/>
              </a:rPr>
              <a:t> reikwijdte en geschiktheid op het titelblad vervalt. Daar is in de praktijk teveel discussie over. </a:t>
            </a:r>
          </a:p>
        </p:txBody>
      </p:sp>
    </p:spTree>
    <p:extLst>
      <p:ext uri="{BB962C8B-B14F-4D97-AF65-F5344CB8AC3E}">
        <p14:creationId xmlns:p14="http://schemas.microsoft.com/office/powerpoint/2010/main" val="3431172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D2B8D-870E-408A-AB30-A82DF6CFF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10" y="1404469"/>
            <a:ext cx="10923270" cy="480131"/>
          </a:xfrm>
        </p:spPr>
        <p:txBody>
          <a:bodyPr wrap="square" anchor="t" anchorCtr="0">
            <a:spAutoFit/>
          </a:bodyPr>
          <a:lstStyle/>
          <a:p>
            <a:r>
              <a:rPr lang="nl-NL" sz="2800" dirty="0">
                <a:solidFill>
                  <a:srgbClr val="162B48"/>
                </a:solidFill>
                <a:latin typeface="Montserrat SemiBold" panose="00000700000000000000" pitchFamily="2" charset="0"/>
              </a:rPr>
              <a:t>Artikel 22  Asbestinventarisatierapport lid 4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DB4F8525-F35B-4DB9-843C-3986F1F94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810" y="280393"/>
            <a:ext cx="1969179" cy="536494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1AAB9E0C-8945-4683-A920-A67ED30EB315}"/>
              </a:ext>
            </a:extLst>
          </p:cNvPr>
          <p:cNvCxnSpPr>
            <a:cxnSpLocks/>
          </p:cNvCxnSpPr>
          <p:nvPr/>
        </p:nvCxnSpPr>
        <p:spPr>
          <a:xfrm>
            <a:off x="1325880" y="107442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B41CA11A-C753-4AF3-A350-6A106EAF78AB}"/>
              </a:ext>
            </a:extLst>
          </p:cNvPr>
          <p:cNvCxnSpPr>
            <a:cxnSpLocks/>
          </p:cNvCxnSpPr>
          <p:nvPr/>
        </p:nvCxnSpPr>
        <p:spPr>
          <a:xfrm flipV="1">
            <a:off x="1146810" y="1058267"/>
            <a:ext cx="4937760" cy="16153"/>
          </a:xfrm>
          <a:prstGeom prst="line">
            <a:avLst/>
          </a:prstGeom>
          <a:ln w="28575">
            <a:solidFill>
              <a:srgbClr val="86BC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>
            <a:extLst>
              <a:ext uri="{FF2B5EF4-FFF2-40B4-BE49-F238E27FC236}">
                <a16:creationId xmlns:a16="http://schemas.microsoft.com/office/drawing/2014/main" id="{F39767E5-31F8-5449-A03A-EE82908D99E0}"/>
              </a:ext>
            </a:extLst>
          </p:cNvPr>
          <p:cNvSpPr txBox="1"/>
          <p:nvPr/>
        </p:nvSpPr>
        <p:spPr>
          <a:xfrm>
            <a:off x="1108709" y="1918596"/>
            <a:ext cx="10334737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4. Het asbestinventarisatierapport bevat een samenvatting waarin ten minste is opgenomen:</a:t>
            </a:r>
            <a:endParaRPr kumimoji="0" lang="nl-NL" altLang="nl-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a. een 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nadere 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specificatie van de reikwijdte van de asbestinventarisatie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, bedoeld in het tweede lid, onderdeel d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 en</a:t>
            </a:r>
            <a:endParaRPr kumimoji="0" lang="nl-NL" altLang="nl-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b. een 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nadere 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specificatie van de geschiktheid van het asbestinventarisatierapport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, bedoeld in het tweede lid, onderdeel e</a:t>
            </a:r>
            <a:r>
              <a:rPr kumimoji="0" lang="nl-NL" altLang="nl-NL" sz="1800" b="0" i="0" u="sng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kumimoji="0" lang="nl-NL" altLang="nl-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sng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c. Een beschrijving van het doel van de asbestinventarisatie; en</a:t>
            </a:r>
            <a:endParaRPr kumimoji="0" lang="nl-NL" altLang="nl-NL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1800" b="0" i="0" u="sng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d. een beschrijving van de beperkingen</a:t>
            </a:r>
            <a:r>
              <a:rPr kumimoji="0" lang="nl-NL" altLang="nl-N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nl-NL" altLang="nl-NL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venir Book" panose="02000503020000020003" pitchFamily="2" charset="0"/>
            </a:endParaRP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BFD5A0F1-DA27-284A-8784-90183DAD672A}"/>
              </a:ext>
            </a:extLst>
          </p:cNvPr>
          <p:cNvSpPr txBox="1"/>
          <p:nvPr/>
        </p:nvSpPr>
        <p:spPr>
          <a:xfrm>
            <a:off x="1146810" y="4761509"/>
            <a:ext cx="10296636" cy="1200329"/>
          </a:xfrm>
          <a:prstGeom prst="rect">
            <a:avLst/>
          </a:prstGeom>
          <a:solidFill>
            <a:srgbClr val="D7E2ED"/>
          </a:solidFill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162B48"/>
                </a:solidFill>
                <a:latin typeface="Avenir Book" panose="02000503020000020003" pitchFamily="2" charset="0"/>
              </a:rPr>
              <a:t>Toelichting:</a:t>
            </a:r>
            <a:endParaRPr lang="nl-NL" dirty="0">
              <a:solidFill>
                <a:srgbClr val="162B48"/>
              </a:solidFill>
              <a:latin typeface="Avenir Book" panose="02000503020000020003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162B48"/>
                </a:solidFill>
                <a:latin typeface="Avenir Book" panose="02000503020000020003" pitchFamily="2" charset="0"/>
              </a:rPr>
              <a:t>De verwijzingen naar vervallen onderdelen d en e worden verwijderd;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162B48"/>
                </a:solidFill>
                <a:latin typeface="Avenir Book" panose="02000503020000020003" pitchFamily="2" charset="0"/>
              </a:rPr>
              <a:t>Er is nu wel expliciet opgenomen dat in de samenvatting dan het doel en de beperkingen/uitsluitingen dienen te zijn opgenomen.</a:t>
            </a:r>
            <a:endParaRPr lang="nl-NL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947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D2B8D-870E-408A-AB30-A82DF6CFF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10" y="1404469"/>
            <a:ext cx="10923270" cy="480131"/>
          </a:xfrm>
        </p:spPr>
        <p:txBody>
          <a:bodyPr wrap="square" anchor="t" anchorCtr="0">
            <a:spAutoFit/>
          </a:bodyPr>
          <a:lstStyle/>
          <a:p>
            <a:r>
              <a:rPr lang="nl-NL" sz="2800" dirty="0">
                <a:solidFill>
                  <a:srgbClr val="162B48"/>
                </a:solidFill>
                <a:latin typeface="Montserrat SemiBold" panose="00000700000000000000" pitchFamily="2" charset="0"/>
              </a:rPr>
              <a:t>Artikel 22  Asbestinventarisatierapport lid 18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DB4F8525-F35B-4DB9-843C-3986F1F94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6810" y="280393"/>
            <a:ext cx="1969179" cy="536494"/>
          </a:xfrm>
          <a:prstGeom prst="rect">
            <a:avLst/>
          </a:prstGeom>
        </p:spPr>
      </p:pic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1AAB9E0C-8945-4683-A920-A67ED30EB315}"/>
              </a:ext>
            </a:extLst>
          </p:cNvPr>
          <p:cNvCxnSpPr>
            <a:cxnSpLocks/>
          </p:cNvCxnSpPr>
          <p:nvPr/>
        </p:nvCxnSpPr>
        <p:spPr>
          <a:xfrm>
            <a:off x="1325880" y="107442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B41CA11A-C753-4AF3-A350-6A106EAF78AB}"/>
              </a:ext>
            </a:extLst>
          </p:cNvPr>
          <p:cNvCxnSpPr>
            <a:cxnSpLocks/>
          </p:cNvCxnSpPr>
          <p:nvPr/>
        </p:nvCxnSpPr>
        <p:spPr>
          <a:xfrm flipV="1">
            <a:off x="1146810" y="1058267"/>
            <a:ext cx="4937760" cy="16153"/>
          </a:xfrm>
          <a:prstGeom prst="line">
            <a:avLst/>
          </a:prstGeom>
          <a:ln w="28575">
            <a:solidFill>
              <a:srgbClr val="86BC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>
            <a:extLst>
              <a:ext uri="{FF2B5EF4-FFF2-40B4-BE49-F238E27FC236}">
                <a16:creationId xmlns:a16="http://schemas.microsoft.com/office/drawing/2014/main" id="{F39767E5-31F8-5449-A03A-EE82908D99E0}"/>
              </a:ext>
            </a:extLst>
          </p:cNvPr>
          <p:cNvSpPr txBox="1"/>
          <p:nvPr/>
        </p:nvSpPr>
        <p:spPr>
          <a:xfrm>
            <a:off x="1108709" y="1918596"/>
            <a:ext cx="10334737" cy="6463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18. In het asbestinventarisatierapport wordt aangegeven dat het rapport drie jaar geldig is na ondertekening</a:t>
            </a:r>
            <a:r>
              <a:rPr kumimoji="0" lang="nl-NL" altLang="nl-NL" b="0" i="0" u="sng" strike="noStrike" cap="none" normalizeH="0" baseline="0" dirty="0">
                <a:ln>
                  <a:noFill/>
                </a:ln>
                <a:solidFill>
                  <a:srgbClr val="008080"/>
                </a:solidFill>
                <a:effectLst/>
                <a:latin typeface="Avenir Book" panose="02000503020000020003" pitchFamily="2" charset="0"/>
                <a:ea typeface="Times New Roman" panose="02020603050405020304" pitchFamily="18" charset="0"/>
                <a:cs typeface="Arial" panose="020B0604020202020204" pitchFamily="34" charset="0"/>
              </a:rPr>
              <a:t>, mits het rapport aansluit bij de actuele situatie en de geldende regelgeving.</a:t>
            </a:r>
            <a:r>
              <a:rPr kumimoji="0" lang="nl-NL" altLang="nl-N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venir Book" panose="02000503020000020003" pitchFamily="2" charset="0"/>
              </a:rPr>
              <a:t>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BFD5A0F1-DA27-284A-8784-90183DAD672A}"/>
              </a:ext>
            </a:extLst>
          </p:cNvPr>
          <p:cNvSpPr txBox="1"/>
          <p:nvPr/>
        </p:nvSpPr>
        <p:spPr>
          <a:xfrm>
            <a:off x="1108709" y="3249419"/>
            <a:ext cx="10296636" cy="1200329"/>
          </a:xfrm>
          <a:prstGeom prst="rect">
            <a:avLst/>
          </a:prstGeom>
          <a:solidFill>
            <a:srgbClr val="D7E2ED"/>
          </a:solidFill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rgbClr val="162B48"/>
                </a:solidFill>
                <a:latin typeface="Avenir Book" panose="02000503020000020003" pitchFamily="2" charset="0"/>
              </a:rPr>
              <a:t>Toelichting:</a:t>
            </a:r>
            <a:endParaRPr lang="nl-NL" dirty="0">
              <a:solidFill>
                <a:srgbClr val="162B48"/>
              </a:solidFill>
              <a:latin typeface="Avenir Book" panose="02000503020000020003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>
                <a:solidFill>
                  <a:srgbClr val="162B48"/>
                </a:solidFill>
                <a:latin typeface="Avenir Book" panose="02000503020000020003" pitchFamily="2" charset="0"/>
              </a:rPr>
              <a:t>Deze toevoeging is gedaan om te waarborgen dat asbesthoudende materialen uitsluitend verwijderd mogen worden als het asbestinventarisatierapport voldoet aan de op dat moment geldende regelgeving </a:t>
            </a:r>
            <a:endParaRPr lang="nl-NL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38543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2204</TotalTime>
  <Words>706</Words>
  <Application>Microsoft Office PowerPoint</Application>
  <PresentationFormat>Breedbeeld</PresentationFormat>
  <Paragraphs>63</Paragraphs>
  <Slides>11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9" baseType="lpstr">
      <vt:lpstr>Arial</vt:lpstr>
      <vt:lpstr>Avenir Book</vt:lpstr>
      <vt:lpstr>Calibri</vt:lpstr>
      <vt:lpstr>Calibri Light</vt:lpstr>
      <vt:lpstr>Montserrat</vt:lpstr>
      <vt:lpstr>Montserrat SemiBold</vt:lpstr>
      <vt:lpstr>Times New Roman</vt:lpstr>
      <vt:lpstr>Kantoorthema</vt:lpstr>
      <vt:lpstr>PowerPoint-presentatie</vt:lpstr>
      <vt:lpstr>Agenda</vt:lpstr>
      <vt:lpstr>Het proces van schemawijziging</vt:lpstr>
      <vt:lpstr>De schemawijzigingen - Structuur</vt:lpstr>
      <vt:lpstr>Schema: Definities</vt:lpstr>
      <vt:lpstr>Artikel 20 Monstername en analyse lid 6</vt:lpstr>
      <vt:lpstr>Artikel 22  Asbestinventarisatierapport lid 3</vt:lpstr>
      <vt:lpstr>Artikel 22  Asbestinventarisatierapport lid 4</vt:lpstr>
      <vt:lpstr>Artikel 22  Asbestinventarisatierapport lid 18</vt:lpstr>
      <vt:lpstr>Artikel 42. Aantreffen van niet gerapporteerd asbesthoudend materiaal lid 3 onderdeel b </vt:lpstr>
      <vt:lpstr>Inwerkingtreding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Rian Bartels</dc:creator>
  <cp:lastModifiedBy>Robbert van dijk</cp:lastModifiedBy>
  <cp:revision>43</cp:revision>
  <dcterms:created xsi:type="dcterms:W3CDTF">2020-09-23T10:57:00Z</dcterms:created>
  <dcterms:modified xsi:type="dcterms:W3CDTF">2023-12-20T13:30:29Z</dcterms:modified>
</cp:coreProperties>
</file>