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8_7C441353.xml" ContentType="application/vnd.ms-powerpoint.comments+xml"/>
  <Override PartName="/ppt/notesSlides/notesSlide2.xml" ContentType="application/vnd.openxmlformats-officedocument.presentationml.notesSlide+xml"/>
  <Override PartName="/ppt/comments/modernComment_12A_FB44240D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1D_3379DE0E.xml" ContentType="application/vnd.ms-powerpoint.comments+xml"/>
  <Override PartName="/ppt/notesSlides/notesSlide8.xml" ContentType="application/vnd.openxmlformats-officedocument.presentationml.notesSlide+xml"/>
  <Override PartName="/ppt/comments/modernComment_119_280E53CF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25_B574247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7" r:id="rId3"/>
    <p:sldId id="296" r:id="rId4"/>
    <p:sldId id="298" r:id="rId5"/>
    <p:sldId id="301" r:id="rId6"/>
    <p:sldId id="283" r:id="rId7"/>
    <p:sldId id="284" r:id="rId8"/>
    <p:sldId id="286" r:id="rId9"/>
    <p:sldId id="291" r:id="rId10"/>
    <p:sldId id="285" r:id="rId11"/>
    <p:sldId id="281" r:id="rId12"/>
    <p:sldId id="300" r:id="rId13"/>
    <p:sldId id="295" r:id="rId14"/>
    <p:sldId id="294" r:id="rId15"/>
    <p:sldId id="293" r:id="rId16"/>
    <p:sldId id="299" r:id="rId17"/>
  </p:sldIdLst>
  <p:sldSz cx="12192000" cy="6858000"/>
  <p:notesSz cx="6858000" cy="9144000"/>
  <p:embeddedFontLst>
    <p:embeddedFont>
      <p:font typeface="RijksoverheidSerif" panose="020B0604020202020204" charset="0"/>
      <p:regular r:id="rId20"/>
      <p:bold r:id="rId21"/>
      <p:italic r:id="rId22"/>
      <p:boldItalic r:id="rId23"/>
    </p:embeddedFont>
    <p:embeddedFont>
      <p:font typeface="RijksSansTT" panose="020B0604020202020204" charset="0"/>
      <p:regular r:id="rId24"/>
      <p:bold r:id="rId25"/>
      <p:italic r:id="rId26"/>
      <p:boldItalic r:id="rId27"/>
    </p:embeddedFont>
    <p:embeddedFont>
      <p:font typeface="RijksSansTT ExtraBold" panose="020B0604020202020204" charset="0"/>
      <p:bold r:id="rId28"/>
      <p:boldItalic r:id="rId29"/>
    </p:embeddedFont>
    <p:embeddedFont>
      <p:font typeface="RijksSansTT Light" panose="020B0604020202020204" charset="0"/>
      <p:regular r:id="rId30"/>
      <p: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AFFC48-315D-35AA-7A69-C651E5984278}" name="Clemens, F.C. (Fleur)" initials="FC" userId="S::fclemens@minszw.nl::720a3c13-d70c-436b-9093-86b986e8f338" providerId="AD"/>
  <p188:author id="{03B24F61-C558-1BDD-3BD8-96DFBFCEDF38}" name="Lems, S.N. (Sandra)" initials="SL" userId="S::slems@minszw.nl::2dd38133-7e0e-4748-b750-aeb57912d0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21E3BE3-0FEA-4E9F-A4C9-9C145CDE4499}">
  <a:tblStyle styleId="{421E3BE3-0FEA-4E9F-A4C9-9C145CDE4499}" styleName="Tabelstijl Ministerie AZ">
    <a:wholeTbl>
      <a:tcTxStyle b="off" i="off">
        <a:font>
          <a:latin typeface="RijksSansTT Light"/>
          <a:ea typeface="RijksSansTT Light"/>
          <a:cs typeface="RijksSansTT Light"/>
        </a:font>
        <a:srgbClr val="154273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accent6"/>
          </a:solidFill>
        </a:fill>
      </a:tcStyle>
    </a:wholeTbl>
    <a:firstRow>
      <a:tcTxStyle b="off" i="off">
        <a:font>
          <a:latin typeface="RijksSansTT SemiBold"/>
          <a:ea typeface="RijksSansTT SemiBold"/>
          <a:cs typeface="RijksSansTT SemiBold"/>
        </a:font>
        <a:schemeClr val="lt2"/>
      </a:tcTxStyle>
      <a:tcStyle>
        <a:tcBdr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firstRow>
    <a:extLst>
      <a:ext uri="http://www.joulesunlimited.com/pptTableStyle"/>
    </a:extLst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0" autoAdjust="0"/>
    <p:restoredTop sz="93552" autoAdjust="0"/>
  </p:normalViewPr>
  <p:slideViewPr>
    <p:cSldViewPr snapToGrid="0">
      <p:cViewPr varScale="1">
        <p:scale>
          <a:sx n="106" d="100"/>
          <a:sy n="106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19_280E53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EE235E-FB59-41F5-843C-1094ED2E5643}" authorId="{03B24F61-C558-1BDD-3BD8-96DFBFCEDF38}" status="resolved" created="2025-12-05T13:20:4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72027599" sldId="281"/>
      <ac:spMk id="3" creationId="{639E18AA-95C6-413B-58A4-9BF3AF7E5956}"/>
    </ac:deMkLst>
    <p188:replyLst>
      <p188:reply id="{FA2F3388-B13C-4485-B9B0-B6E97EE9A429}" authorId="{00AFFC48-315D-35AA-7A69-C651E5984278}" created="2025-12-05T15:22:49.795">
        <p188:txBody>
          <a:bodyPr/>
          <a:lstStyle/>
          <a:p>
            <a:r>
              <a:rPr lang="nl-NL"/>
              <a:t>Naar verwachting van gemaakt</a:t>
            </a:r>
          </a:p>
        </p188:txBody>
      </p188:reply>
    </p188:replyLst>
    <p188:txBody>
      <a:bodyPr/>
      <a:lstStyle/>
      <a:p>
        <a:r>
          <a:rPr lang="nl-NL"/>
          <a:t>Misschien iets neutraler: we zijn nu in gesprek of Ascert die rol kan vervullen?</a:t>
        </a:r>
      </a:p>
    </p188:txBody>
  </p188:cm>
  <p188:cm id="{C6D7C710-D09C-4D24-B077-263DE957D159}" authorId="{03B24F61-C558-1BDD-3BD8-96DFBFCEDF38}" status="resolved" created="2025-12-05T13:21:33.57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72027599" sldId="281"/>
      <ac:spMk id="3" creationId="{639E18AA-95C6-413B-58A4-9BF3AF7E5956}"/>
    </ac:deMkLst>
    <p188:replyLst>
      <p188:reply id="{3827D0EC-9E74-4252-A84D-70154AF13A94}" authorId="{00AFFC48-315D-35AA-7A69-C651E5984278}" created="2025-12-05T15:23:06.147">
        <p188:txBody>
          <a:bodyPr/>
          <a:lstStyle/>
          <a:p>
            <a:r>
              <a:rPr lang="nl-NL"/>
              <a:t>Toegevoegd</a:t>
            </a:r>
          </a:p>
        </p188:txBody>
      </p188:reply>
    </p188:replyLst>
    <p188:txBody>
      <a:bodyPr/>
      <a:lstStyle/>
      <a:p>
        <a:r>
          <a:rPr lang="nl-NL"/>
          <a:t>Nog iets bij dat je na 3 jaar geen pe/opleiding vakkundig uit het register wordt gesloopt?</a:t>
        </a:r>
      </a:p>
    </p188:txBody>
  </p188:cm>
</p188:cmLst>
</file>

<file path=ppt/comments/modernComment_11D_3379DE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72263E-A878-4676-AF73-8D6F29132A7A}" authorId="{03B24F61-C558-1BDD-3BD8-96DFBFCEDF38}" status="resolved" created="2025-12-05T13:19:56.87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63624718" sldId="285"/>
      <ac:spMk id="3" creationId="{D290B343-C22F-ED9C-A03F-AA4CC98EE09C}"/>
    </ac:deMkLst>
    <p188:txBody>
      <a:bodyPr/>
      <a:lstStyle/>
      <a:p>
        <a:r>
          <a:rPr lang="nl-NL"/>
          <a:t>Volgens mij staat er hiervoor startopleiding ipv basisopleiding?</a:t>
        </a:r>
      </a:p>
    </p188:txBody>
  </p188:cm>
</p188:cmLst>
</file>

<file path=ppt/comments/modernComment_125_B57424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9C3874-A938-4519-84DB-175281FC031B}" authorId="{03B24F61-C558-1BDD-3BD8-96DFBFCEDF38}" status="resolved" created="2025-12-05T13:31:16.58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44287614" sldId="293"/>
      <ac:spMk id="2" creationId="{491E6873-0440-B084-AD61-612555756F77}"/>
      <ac:txMk cp="10" len="1">
        <ac:context len="12" hash="4281539945"/>
      </ac:txMk>
    </ac:txMkLst>
    <p188:pos x="3189514" y="177800"/>
    <p188:txBody>
      <a:bodyPr/>
      <a:lstStyle/>
      <a:p>
        <a:r>
          <a:rPr lang="nl-NL"/>
          <a:t>Drie woorden? 😉</a:t>
        </a:r>
      </a:p>
    </p188:txBody>
  </p188:cm>
</p188:cmLst>
</file>

<file path=ppt/comments/modernComment_128_7C4413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08D80D-F6EF-4FAF-BC70-CC33413C7580}" authorId="{03B24F61-C558-1BDD-3BD8-96DFBFCEDF38}" status="resolved" created="2025-12-05T13:09:47.95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84836179" sldId="296"/>
      <ac:spMk id="6" creationId="{D04C0E6C-4B85-3949-F8F5-BA3806A02C25}"/>
    </ac:deMkLst>
    <p188:txBody>
      <a:bodyPr/>
      <a:lstStyle/>
      <a:p>
        <a:r>
          <a:rPr lang="nl-NL"/>
          <a:t>Misschien helderder om hier ook beoogde inwerkingtreding neer te zetten; zullen jullie misschien ook toelichten maar maakt het duidelijk dat het niet zeker is</a:t>
        </a:r>
      </a:p>
    </p188:txBody>
  </p188:cm>
</p188:cmLst>
</file>

<file path=ppt/comments/modernComment_12A_FB4424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A16998-EEEC-4E9B-B61A-9CE0F9D55B2A}" authorId="{03B24F61-C558-1BDD-3BD8-96DFBFCEDF38}" status="resolved" created="2025-12-05T13:11:54.12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15546893" sldId="298"/>
      <ac:spMk id="5" creationId="{32692D4B-4EB3-666E-339B-29920B09FB38}"/>
    </ac:deMkLst>
    <p188:txBody>
      <a:bodyPr/>
      <a:lstStyle/>
      <a:p>
        <a:r>
          <a:rPr lang="nl-NL"/>
          <a:t>Niet voor in de presentatie maar gisteren kwam er ook naar voren bij smart-ns dat hoe je je werk uitvoert, in welke volgorde, hoe je beperkt dat werknemers worden blootgesteld essentieel onderdeel is van de opleiding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17-12-2025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17-12-2025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484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984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85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24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531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5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74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Uit: DAV DTA niveau 1</a:t>
            </a:r>
          </a:p>
          <a:p>
            <a:r>
              <a:rPr lang="nl-NL" dirty="0"/>
              <a:t>Erin: DIA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2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30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Voorbeelden van kwalitatieve &amp; inhoudelijke eisen: </a:t>
            </a:r>
            <a:r>
              <a:rPr lang="nl-NL" sz="1200" b="1" dirty="0"/>
              <a:t>bijv. beleidsplan, inhoud opleiding, didactiek, aansluiting op werkveld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142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357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06EEBAF-13A0-048E-7C0A-95ACB13A3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9681" y="0"/>
            <a:ext cx="5852637" cy="1350089"/>
          </a:xfrm>
          <a:prstGeom prst="rect">
            <a:avLst/>
          </a:prstGeom>
        </p:spPr>
      </p:pic>
      <p:sp>
        <p:nvSpPr>
          <p:cNvPr id="22" name="Frame 1">
            <a:extLst>
              <a:ext uri="{FF2B5EF4-FFF2-40B4-BE49-F238E27FC236}">
                <a16:creationId xmlns:a16="http://schemas.microsoft.com/office/drawing/2014/main" id="{5F30546E-64CB-52BA-581D-C6F121707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28600" y="1143000"/>
            <a:ext cx="11734800" cy="5486400"/>
          </a:xfrm>
          <a:custGeom>
            <a:avLst/>
            <a:gdLst>
              <a:gd name="T0" fmla="*/ 0 w 36960"/>
              <a:gd name="T1" fmla="*/ 0 h 17280"/>
              <a:gd name="T2" fmla="*/ 0 w 36960"/>
              <a:gd name="T3" fmla="*/ 17280 h 17280"/>
              <a:gd name="T4" fmla="*/ 34080 w 36960"/>
              <a:gd name="T5" fmla="*/ 17280 h 17280"/>
              <a:gd name="T6" fmla="*/ 36960 w 36960"/>
              <a:gd name="T7" fmla="*/ 14400 h 17280"/>
              <a:gd name="T8" fmla="*/ 36960 w 36960"/>
              <a:gd name="T9" fmla="*/ 0 h 17280"/>
              <a:gd name="T10" fmla="*/ 0 w 36960"/>
              <a:gd name="T11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7280">
                <a:moveTo>
                  <a:pt x="0" y="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34080" y="17280"/>
                  <a:pt x="34080" y="17280"/>
                  <a:pt x="34080" y="17280"/>
                </a:cubicBezTo>
                <a:cubicBezTo>
                  <a:pt x="35671" y="17280"/>
                  <a:pt x="36960" y="15991"/>
                  <a:pt x="36960" y="14400"/>
                </a:cubicBezTo>
                <a:cubicBezTo>
                  <a:pt x="36960" y="0"/>
                  <a:pt x="36960" y="0"/>
                  <a:pt x="3696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1" name="01_Title 4">
            <a:extLst>
              <a:ext uri="{FF2B5EF4-FFF2-40B4-BE49-F238E27FC236}">
                <a16:creationId xmlns:a16="http://schemas.microsoft.com/office/drawing/2014/main" id="{0C7E32C1-511C-9D8A-1DC9-980F10952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2" name="02_Subtitle 5[PHJU]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3_Placeholder 6[PHJU]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tekst+foto(L)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4DF9B1D2-E70E-992A-EED8-6B15EEBFC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7" name="01_***Title 2">
            <a:extLst>
              <a:ext uri="{FF2B5EF4-FFF2-40B4-BE49-F238E27FC236}">
                <a16:creationId xmlns:a16="http://schemas.microsoft.com/office/drawing/2014/main" id="{E43B87C2-FAC9-3AD2-C9EB-651FF8B18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673100"/>
            <a:ext cx="4953000" cy="901700"/>
          </a:xfrm>
        </p:spPr>
        <p:txBody>
          <a:bodyPr/>
          <a:lstStyle>
            <a:lvl1pPr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8" name="02_Frame 3[PHJU]">
            <a:extLst>
              <a:ext uri="{FF2B5EF4-FFF2-40B4-BE49-F238E27FC236}">
                <a16:creationId xmlns:a16="http://schemas.microsoft.com/office/drawing/2014/main" id="{AA503921-B6EF-C62F-1B37-B963B1ED0D2C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228600"/>
            <a:ext cx="5867400" cy="6172200"/>
          </a:xfrm>
          <a:custGeom>
            <a:avLst/>
            <a:gdLst>
              <a:gd name="connsiteX0" fmla="*/ 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6172200 h 6172200"/>
              <a:gd name="connsiteX3" fmla="*/ 5796717 w 5867400"/>
              <a:gd name="connsiteY3" fmla="*/ 6172200 h 6172200"/>
              <a:gd name="connsiteX4" fmla="*/ 0 w 5867400"/>
              <a:gd name="connsiteY4" fmla="*/ 6172200 h 6172200"/>
              <a:gd name="connsiteX5" fmla="*/ 0 w 5867400"/>
              <a:gd name="connsiteY5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7400" h="6172200">
                <a:moveTo>
                  <a:pt x="0" y="0"/>
                </a:moveTo>
                <a:lnTo>
                  <a:pt x="5867400" y="0"/>
                </a:lnTo>
                <a:lnTo>
                  <a:pt x="5867400" y="6172200"/>
                </a:lnTo>
                <a:lnTo>
                  <a:pt x="5796717" y="6172200"/>
                </a:lnTo>
                <a:cubicBezTo>
                  <a:pt x="4283088" y="6172200"/>
                  <a:pt x="2383631" y="6172200"/>
                  <a:pt x="0" y="6172200"/>
                </a:cubicBezTo>
                <a:cubicBezTo>
                  <a:pt x="0" y="6172200"/>
                  <a:pt x="0" y="617220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9" name="03_Placeholder 4[PHJU]">
            <a:extLst>
              <a:ext uri="{FF2B5EF4-FFF2-40B4-BE49-F238E27FC236}">
                <a16:creationId xmlns:a16="http://schemas.microsoft.com/office/drawing/2014/main" id="{1312B15C-D287-972C-EA43-AC1A12B3C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3200" y="2209800"/>
            <a:ext cx="4953000" cy="3556000"/>
          </a:xfrm>
        </p:spPr>
        <p:txBody>
          <a:bodyPr/>
          <a:lstStyle/>
          <a:p>
            <a:pPr lvl="0"/>
            <a:r>
              <a:rPr lang="nl-NL" dirty="0"/>
              <a:t>[Tekst]</a:t>
            </a:r>
          </a:p>
        </p:txBody>
      </p:sp>
      <p:sp>
        <p:nvSpPr>
          <p:cNvPr id="20" name="Date Placeholder 5">
            <a:extLst>
              <a:ext uri="{FF2B5EF4-FFF2-40B4-BE49-F238E27FC236}">
                <a16:creationId xmlns:a16="http://schemas.microsoft.com/office/drawing/2014/main" id="{7B46DA2F-D16F-BF5A-7B4B-4B06CC0D008B}"/>
              </a:ext>
            </a:extLst>
          </p:cNvPr>
          <p:cNvSpPr>
            <a:spLocks noGrp="1"/>
          </p:cNvSpPr>
          <p:nvPr>
            <p:ph type="dt" sz="half" idx="1001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683E13A2-EF73-45F9-A5E6-A0A4E9538948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0EAA4E8D-E90A-87CE-3136-811D121BBC50}"/>
              </a:ext>
            </a:extLst>
          </p:cNvPr>
          <p:cNvSpPr>
            <a:spLocks noGrp="1"/>
          </p:cNvSpPr>
          <p:nvPr>
            <p:ph type="ftr" sz="quarter" idx="1002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AEBAFE95-033C-721B-EF1D-03A606848219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288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foto+blauw vlak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">
            <a:extLst>
              <a:ext uri="{FF2B5EF4-FFF2-40B4-BE49-F238E27FC236}">
                <a16:creationId xmlns:a16="http://schemas.microsoft.com/office/drawing/2014/main" id="{45EE1838-D770-679E-626B-161C1889A8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8600" y="228600"/>
            <a:ext cx="3911600" cy="3200400"/>
          </a:xfrm>
          <a:custGeom>
            <a:avLst/>
            <a:gdLst>
              <a:gd name="T0" fmla="*/ 0 w 12320"/>
              <a:gd name="T1" fmla="*/ 0 h 10080"/>
              <a:gd name="T2" fmla="*/ 0 w 12320"/>
              <a:gd name="T3" fmla="*/ 10080 h 10080"/>
              <a:gd name="T4" fmla="*/ 9440 w 12320"/>
              <a:gd name="T5" fmla="*/ 10080 h 10080"/>
              <a:gd name="T6" fmla="*/ 12320 w 12320"/>
              <a:gd name="T7" fmla="*/ 7200 h 10080"/>
              <a:gd name="T8" fmla="*/ 12320 w 12320"/>
              <a:gd name="T9" fmla="*/ 0 h 10080"/>
              <a:gd name="T10" fmla="*/ 0 w 12320"/>
              <a:gd name="T11" fmla="*/ 0 h 10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20" h="10080">
                <a:moveTo>
                  <a:pt x="0" y="0"/>
                </a:moveTo>
                <a:cubicBezTo>
                  <a:pt x="0" y="10080"/>
                  <a:pt x="0" y="10080"/>
                  <a:pt x="0" y="10080"/>
                </a:cubicBezTo>
                <a:cubicBezTo>
                  <a:pt x="9440" y="10080"/>
                  <a:pt x="9440" y="10080"/>
                  <a:pt x="9440" y="10080"/>
                </a:cubicBezTo>
                <a:cubicBezTo>
                  <a:pt x="11031" y="10080"/>
                  <a:pt x="12320" y="8791"/>
                  <a:pt x="12320" y="7200"/>
                </a:cubicBezTo>
                <a:cubicBezTo>
                  <a:pt x="12320" y="0"/>
                  <a:pt x="12320" y="0"/>
                  <a:pt x="1232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54273"/>
          </a:solidFill>
          <a:ln w="0" cap="flat" cmpd="sng" algn="ctr">
            <a:solidFill>
              <a:srgbClr val="15427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7" name="01_***Title 3">
            <a:extLst>
              <a:ext uri="{FF2B5EF4-FFF2-40B4-BE49-F238E27FC236}">
                <a16:creationId xmlns:a16="http://schemas.microsoft.com/office/drawing/2014/main" id="{DB0C8DB8-5C79-1069-0FAB-5C37E88CE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3" y="673100"/>
            <a:ext cx="3179191" cy="419100"/>
          </a:xfrm>
        </p:spPr>
        <p:txBody>
          <a:bodyPr/>
          <a:lstStyle>
            <a:lvl1pPr>
              <a:defRPr kumimoji="0" sz="27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8" name="02_Frame 2[PHJU]">
            <a:extLst>
              <a:ext uri="{FF2B5EF4-FFF2-40B4-BE49-F238E27FC236}">
                <a16:creationId xmlns:a16="http://schemas.microsoft.com/office/drawing/2014/main" id="{7B244A98-59AC-F29E-33D4-8D38EC3266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8600" y="228600"/>
            <a:ext cx="11734800" cy="6172200"/>
          </a:xfrm>
          <a:custGeom>
            <a:avLst/>
            <a:gdLst>
              <a:gd name="connsiteX0" fmla="*/ 3911600 w 11734800"/>
              <a:gd name="connsiteY0" fmla="*/ 0 h 6172200"/>
              <a:gd name="connsiteX1" fmla="*/ 10820400 w 11734800"/>
              <a:gd name="connsiteY1" fmla="*/ 0 h 6172200"/>
              <a:gd name="connsiteX2" fmla="*/ 11734800 w 11734800"/>
              <a:gd name="connsiteY2" fmla="*/ 914494 h 6172200"/>
              <a:gd name="connsiteX3" fmla="*/ 11734800 w 11734800"/>
              <a:gd name="connsiteY3" fmla="*/ 915778 h 6172200"/>
              <a:gd name="connsiteX4" fmla="*/ 11734800 w 11734800"/>
              <a:gd name="connsiteY4" fmla="*/ 924763 h 6172200"/>
              <a:gd name="connsiteX5" fmla="*/ 11734800 w 11734800"/>
              <a:gd name="connsiteY5" fmla="*/ 949152 h 6172200"/>
              <a:gd name="connsiteX6" fmla="*/ 11734800 w 11734800"/>
              <a:gd name="connsiteY6" fmla="*/ 969529 h 6172200"/>
              <a:gd name="connsiteX7" fmla="*/ 11734800 w 11734800"/>
              <a:gd name="connsiteY7" fmla="*/ 996646 h 6172200"/>
              <a:gd name="connsiteX8" fmla="*/ 11734800 w 11734800"/>
              <a:gd name="connsiteY8" fmla="*/ 1031464 h 6172200"/>
              <a:gd name="connsiteX9" fmla="*/ 11734800 w 11734800"/>
              <a:gd name="connsiteY9" fmla="*/ 1074947 h 6172200"/>
              <a:gd name="connsiteX10" fmla="*/ 11734800 w 11734800"/>
              <a:gd name="connsiteY10" fmla="*/ 1128056 h 6172200"/>
              <a:gd name="connsiteX11" fmla="*/ 11734800 w 11734800"/>
              <a:gd name="connsiteY11" fmla="*/ 1191756 h 6172200"/>
              <a:gd name="connsiteX12" fmla="*/ 11734800 w 11734800"/>
              <a:gd name="connsiteY12" fmla="*/ 1267008 h 6172200"/>
              <a:gd name="connsiteX13" fmla="*/ 11734800 w 11734800"/>
              <a:gd name="connsiteY13" fmla="*/ 1354776 h 6172200"/>
              <a:gd name="connsiteX14" fmla="*/ 11734800 w 11734800"/>
              <a:gd name="connsiteY14" fmla="*/ 1456021 h 6172200"/>
              <a:gd name="connsiteX15" fmla="*/ 11734800 w 11734800"/>
              <a:gd name="connsiteY15" fmla="*/ 1571707 h 6172200"/>
              <a:gd name="connsiteX16" fmla="*/ 11734800 w 11734800"/>
              <a:gd name="connsiteY16" fmla="*/ 1702797 h 6172200"/>
              <a:gd name="connsiteX17" fmla="*/ 11734800 w 11734800"/>
              <a:gd name="connsiteY17" fmla="*/ 1850253 h 6172200"/>
              <a:gd name="connsiteX18" fmla="*/ 11734800 w 11734800"/>
              <a:gd name="connsiteY18" fmla="*/ 2015037 h 6172200"/>
              <a:gd name="connsiteX19" fmla="*/ 11734800 w 11734800"/>
              <a:gd name="connsiteY19" fmla="*/ 2198114 h 6172200"/>
              <a:gd name="connsiteX20" fmla="*/ 11734800 w 11734800"/>
              <a:gd name="connsiteY20" fmla="*/ 2400444 h 6172200"/>
              <a:gd name="connsiteX21" fmla="*/ 11734800 w 11734800"/>
              <a:gd name="connsiteY21" fmla="*/ 2622992 h 6172200"/>
              <a:gd name="connsiteX22" fmla="*/ 11734800 w 11734800"/>
              <a:gd name="connsiteY22" fmla="*/ 2866719 h 6172200"/>
              <a:gd name="connsiteX23" fmla="*/ 11734800 w 11734800"/>
              <a:gd name="connsiteY23" fmla="*/ 3132589 h 6172200"/>
              <a:gd name="connsiteX24" fmla="*/ 11734800 w 11734800"/>
              <a:gd name="connsiteY24" fmla="*/ 3421564 h 6172200"/>
              <a:gd name="connsiteX25" fmla="*/ 11734800 w 11734800"/>
              <a:gd name="connsiteY25" fmla="*/ 3734606 h 6172200"/>
              <a:gd name="connsiteX26" fmla="*/ 11734800 w 11734800"/>
              <a:gd name="connsiteY26" fmla="*/ 4072680 h 6172200"/>
              <a:gd name="connsiteX27" fmla="*/ 11734800 w 11734800"/>
              <a:gd name="connsiteY27" fmla="*/ 4436746 h 6172200"/>
              <a:gd name="connsiteX28" fmla="*/ 11734800 w 11734800"/>
              <a:gd name="connsiteY28" fmla="*/ 4827769 h 6172200"/>
              <a:gd name="connsiteX29" fmla="*/ 11734800 w 11734800"/>
              <a:gd name="connsiteY29" fmla="*/ 5246710 h 6172200"/>
              <a:gd name="connsiteX30" fmla="*/ 11734800 w 11734800"/>
              <a:gd name="connsiteY30" fmla="*/ 5694533 h 6172200"/>
              <a:gd name="connsiteX31" fmla="*/ 11734800 w 11734800"/>
              <a:gd name="connsiteY31" fmla="*/ 5929576 h 6172200"/>
              <a:gd name="connsiteX32" fmla="*/ 11734800 w 11734800"/>
              <a:gd name="connsiteY32" fmla="*/ 6172200 h 6172200"/>
              <a:gd name="connsiteX33" fmla="*/ 11731935 w 11734800"/>
              <a:gd name="connsiteY33" fmla="*/ 6172200 h 6172200"/>
              <a:gd name="connsiteX34" fmla="*/ 11711881 w 11734800"/>
              <a:gd name="connsiteY34" fmla="*/ 6172200 h 6172200"/>
              <a:gd name="connsiteX35" fmla="*/ 11657447 w 11734800"/>
              <a:gd name="connsiteY35" fmla="*/ 6172200 h 6172200"/>
              <a:gd name="connsiteX36" fmla="*/ 11611966 w 11734800"/>
              <a:gd name="connsiteY36" fmla="*/ 6172200 h 6172200"/>
              <a:gd name="connsiteX37" fmla="*/ 11551444 w 11734800"/>
              <a:gd name="connsiteY37" fmla="*/ 6172200 h 6172200"/>
              <a:gd name="connsiteX38" fmla="*/ 11473732 w 11734800"/>
              <a:gd name="connsiteY38" fmla="*/ 6172200 h 6172200"/>
              <a:gd name="connsiteX39" fmla="*/ 11376682 w 11734800"/>
              <a:gd name="connsiteY39" fmla="*/ 6172200 h 6172200"/>
              <a:gd name="connsiteX40" fmla="*/ 11258145 w 11734800"/>
              <a:gd name="connsiteY40" fmla="*/ 6172200 h 6172200"/>
              <a:gd name="connsiteX41" fmla="*/ 11115973 w 11734800"/>
              <a:gd name="connsiteY41" fmla="*/ 6172200 h 6172200"/>
              <a:gd name="connsiteX42" fmla="*/ 10948016 w 11734800"/>
              <a:gd name="connsiteY42" fmla="*/ 6172200 h 6172200"/>
              <a:gd name="connsiteX43" fmla="*/ 10752125 w 11734800"/>
              <a:gd name="connsiteY43" fmla="*/ 6172200 h 6172200"/>
              <a:gd name="connsiteX44" fmla="*/ 10526153 w 11734800"/>
              <a:gd name="connsiteY44" fmla="*/ 6172200 h 6172200"/>
              <a:gd name="connsiteX45" fmla="*/ 10267950 w 11734800"/>
              <a:gd name="connsiteY45" fmla="*/ 6172200 h 6172200"/>
              <a:gd name="connsiteX46" fmla="*/ 9975368 w 11734800"/>
              <a:gd name="connsiteY46" fmla="*/ 6172200 h 6172200"/>
              <a:gd name="connsiteX47" fmla="*/ 9646258 w 11734800"/>
              <a:gd name="connsiteY47" fmla="*/ 6172200 h 6172200"/>
              <a:gd name="connsiteX48" fmla="*/ 9278471 w 11734800"/>
              <a:gd name="connsiteY48" fmla="*/ 6172200 h 6172200"/>
              <a:gd name="connsiteX49" fmla="*/ 8869859 w 11734800"/>
              <a:gd name="connsiteY49" fmla="*/ 6172200 h 6172200"/>
              <a:gd name="connsiteX50" fmla="*/ 8418272 w 11734800"/>
              <a:gd name="connsiteY50" fmla="*/ 6172200 h 6172200"/>
              <a:gd name="connsiteX51" fmla="*/ 7921563 w 11734800"/>
              <a:gd name="connsiteY51" fmla="*/ 6172200 h 6172200"/>
              <a:gd name="connsiteX52" fmla="*/ 7377583 w 11734800"/>
              <a:gd name="connsiteY52" fmla="*/ 6172200 h 6172200"/>
              <a:gd name="connsiteX53" fmla="*/ 6784182 w 11734800"/>
              <a:gd name="connsiteY53" fmla="*/ 6172200 h 6172200"/>
              <a:gd name="connsiteX54" fmla="*/ 6139212 w 11734800"/>
              <a:gd name="connsiteY54" fmla="*/ 6172200 h 6172200"/>
              <a:gd name="connsiteX55" fmla="*/ 5440524 w 11734800"/>
              <a:gd name="connsiteY55" fmla="*/ 6172200 h 6172200"/>
              <a:gd name="connsiteX56" fmla="*/ 5070365 w 11734800"/>
              <a:gd name="connsiteY56" fmla="*/ 6172200 h 6172200"/>
              <a:gd name="connsiteX57" fmla="*/ 4685970 w 11734800"/>
              <a:gd name="connsiteY57" fmla="*/ 6172200 h 6172200"/>
              <a:gd name="connsiteX58" fmla="*/ 4287072 w 11734800"/>
              <a:gd name="connsiteY58" fmla="*/ 6172200 h 6172200"/>
              <a:gd name="connsiteX59" fmla="*/ 3873401 w 11734800"/>
              <a:gd name="connsiteY59" fmla="*/ 6172200 h 6172200"/>
              <a:gd name="connsiteX60" fmla="*/ 3444690 w 11734800"/>
              <a:gd name="connsiteY60" fmla="*/ 6172200 h 6172200"/>
              <a:gd name="connsiteX61" fmla="*/ 3000668 w 11734800"/>
              <a:gd name="connsiteY61" fmla="*/ 6172200 h 6172200"/>
              <a:gd name="connsiteX62" fmla="*/ 2541069 w 11734800"/>
              <a:gd name="connsiteY62" fmla="*/ 6172200 h 6172200"/>
              <a:gd name="connsiteX63" fmla="*/ 2065623 w 11734800"/>
              <a:gd name="connsiteY63" fmla="*/ 6172200 h 6172200"/>
              <a:gd name="connsiteX64" fmla="*/ 1574062 w 11734800"/>
              <a:gd name="connsiteY64" fmla="*/ 6172200 h 6172200"/>
              <a:gd name="connsiteX65" fmla="*/ 1066117 w 11734800"/>
              <a:gd name="connsiteY65" fmla="*/ 6172200 h 6172200"/>
              <a:gd name="connsiteX66" fmla="*/ 541519 w 11734800"/>
              <a:gd name="connsiteY66" fmla="*/ 6172200 h 6172200"/>
              <a:gd name="connsiteX67" fmla="*/ 0 w 11734800"/>
              <a:gd name="connsiteY67" fmla="*/ 6172200 h 6172200"/>
              <a:gd name="connsiteX68" fmla="*/ 0 w 11734800"/>
              <a:gd name="connsiteY68" fmla="*/ 6171482 h 6172200"/>
              <a:gd name="connsiteX69" fmla="*/ 0 w 11734800"/>
              <a:gd name="connsiteY69" fmla="*/ 6166452 h 6172200"/>
              <a:gd name="connsiteX70" fmla="*/ 0 w 11734800"/>
              <a:gd name="connsiteY70" fmla="*/ 6152800 h 6172200"/>
              <a:gd name="connsiteX71" fmla="*/ 0 w 11734800"/>
              <a:gd name="connsiteY71" fmla="*/ 6126214 h 6172200"/>
              <a:gd name="connsiteX72" fmla="*/ 0 w 11734800"/>
              <a:gd name="connsiteY72" fmla="*/ 6082383 h 6172200"/>
              <a:gd name="connsiteX73" fmla="*/ 0 w 11734800"/>
              <a:gd name="connsiteY73" fmla="*/ 6016996 h 6172200"/>
              <a:gd name="connsiteX74" fmla="*/ 0 w 11734800"/>
              <a:gd name="connsiteY74" fmla="*/ 5974872 h 6172200"/>
              <a:gd name="connsiteX75" fmla="*/ 0 w 11734800"/>
              <a:gd name="connsiteY75" fmla="*/ 5925741 h 6172200"/>
              <a:gd name="connsiteX76" fmla="*/ 0 w 11734800"/>
              <a:gd name="connsiteY76" fmla="*/ 5869067 h 6172200"/>
              <a:gd name="connsiteX77" fmla="*/ 0 w 11734800"/>
              <a:gd name="connsiteY77" fmla="*/ 5804308 h 6172200"/>
              <a:gd name="connsiteX78" fmla="*/ 0 w 11734800"/>
              <a:gd name="connsiteY78" fmla="*/ 5730928 h 6172200"/>
              <a:gd name="connsiteX79" fmla="*/ 0 w 11734800"/>
              <a:gd name="connsiteY79" fmla="*/ 5648386 h 6172200"/>
              <a:gd name="connsiteX80" fmla="*/ 0 w 11734800"/>
              <a:gd name="connsiteY80" fmla="*/ 5556143 h 6172200"/>
              <a:gd name="connsiteX81" fmla="*/ 0 w 11734800"/>
              <a:gd name="connsiteY81" fmla="*/ 5453662 h 6172200"/>
              <a:gd name="connsiteX82" fmla="*/ 0 w 11734800"/>
              <a:gd name="connsiteY82" fmla="*/ 5340402 h 6172200"/>
              <a:gd name="connsiteX83" fmla="*/ 0 w 11734800"/>
              <a:gd name="connsiteY83" fmla="*/ 5215825 h 6172200"/>
              <a:gd name="connsiteX84" fmla="*/ 0 w 11734800"/>
              <a:gd name="connsiteY84" fmla="*/ 5079393 h 6172200"/>
              <a:gd name="connsiteX85" fmla="*/ 0 w 11734800"/>
              <a:gd name="connsiteY85" fmla="*/ 4930566 h 6172200"/>
              <a:gd name="connsiteX86" fmla="*/ 0 w 11734800"/>
              <a:gd name="connsiteY86" fmla="*/ 4768805 h 6172200"/>
              <a:gd name="connsiteX87" fmla="*/ 0 w 11734800"/>
              <a:gd name="connsiteY87" fmla="*/ 4593571 h 6172200"/>
              <a:gd name="connsiteX88" fmla="*/ 0 w 11734800"/>
              <a:gd name="connsiteY88" fmla="*/ 4404326 h 6172200"/>
              <a:gd name="connsiteX89" fmla="*/ 0 w 11734800"/>
              <a:gd name="connsiteY89" fmla="*/ 4200530 h 6172200"/>
              <a:gd name="connsiteX90" fmla="*/ 0 w 11734800"/>
              <a:gd name="connsiteY90" fmla="*/ 3981646 h 6172200"/>
              <a:gd name="connsiteX91" fmla="*/ 0 w 11734800"/>
              <a:gd name="connsiteY91" fmla="*/ 3747132 h 6172200"/>
              <a:gd name="connsiteX92" fmla="*/ 0 w 11734800"/>
              <a:gd name="connsiteY92" fmla="*/ 3496452 h 6172200"/>
              <a:gd name="connsiteX93" fmla="*/ 0 w 11734800"/>
              <a:gd name="connsiteY93" fmla="*/ 3229066 h 6172200"/>
              <a:gd name="connsiteX94" fmla="*/ 0 w 11734800"/>
              <a:gd name="connsiteY94" fmla="*/ 3200400 h 6172200"/>
              <a:gd name="connsiteX95" fmla="*/ 2997200 w 11734800"/>
              <a:gd name="connsiteY95" fmla="*/ 3200400 h 6172200"/>
              <a:gd name="connsiteX96" fmla="*/ 3911600 w 11734800"/>
              <a:gd name="connsiteY96" fmla="*/ 2286000 h 6172200"/>
              <a:gd name="connsiteX97" fmla="*/ 3911600 w 11734800"/>
              <a:gd name="connsiteY97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734800" h="6172200">
                <a:moveTo>
                  <a:pt x="3911600" y="0"/>
                </a:moveTo>
                <a:lnTo>
                  <a:pt x="10820400" y="0"/>
                </a:lnTo>
                <a:cubicBezTo>
                  <a:pt x="11325542" y="0"/>
                  <a:pt x="11734800" y="409300"/>
                  <a:pt x="11734800" y="914494"/>
                </a:cubicBezTo>
                <a:lnTo>
                  <a:pt x="11734800" y="915778"/>
                </a:lnTo>
                <a:lnTo>
                  <a:pt x="11734800" y="924763"/>
                </a:lnTo>
                <a:lnTo>
                  <a:pt x="11734800" y="949152"/>
                </a:lnTo>
                <a:lnTo>
                  <a:pt x="11734800" y="969529"/>
                </a:lnTo>
                <a:lnTo>
                  <a:pt x="11734800" y="996646"/>
                </a:lnTo>
                <a:lnTo>
                  <a:pt x="11734800" y="1031464"/>
                </a:lnTo>
                <a:lnTo>
                  <a:pt x="11734800" y="1074947"/>
                </a:lnTo>
                <a:lnTo>
                  <a:pt x="11734800" y="1128056"/>
                </a:lnTo>
                <a:lnTo>
                  <a:pt x="11734800" y="1191756"/>
                </a:lnTo>
                <a:lnTo>
                  <a:pt x="11734800" y="1267008"/>
                </a:lnTo>
                <a:lnTo>
                  <a:pt x="11734800" y="1354776"/>
                </a:lnTo>
                <a:lnTo>
                  <a:pt x="11734800" y="1456021"/>
                </a:lnTo>
                <a:lnTo>
                  <a:pt x="11734800" y="1571707"/>
                </a:lnTo>
                <a:lnTo>
                  <a:pt x="11734800" y="1702797"/>
                </a:lnTo>
                <a:lnTo>
                  <a:pt x="11734800" y="1850253"/>
                </a:lnTo>
                <a:lnTo>
                  <a:pt x="11734800" y="2015037"/>
                </a:lnTo>
                <a:lnTo>
                  <a:pt x="11734800" y="2198114"/>
                </a:lnTo>
                <a:lnTo>
                  <a:pt x="11734800" y="2400444"/>
                </a:lnTo>
                <a:lnTo>
                  <a:pt x="11734800" y="2622992"/>
                </a:lnTo>
                <a:lnTo>
                  <a:pt x="11734800" y="2866719"/>
                </a:lnTo>
                <a:lnTo>
                  <a:pt x="11734800" y="3132589"/>
                </a:lnTo>
                <a:lnTo>
                  <a:pt x="11734800" y="3421564"/>
                </a:lnTo>
                <a:lnTo>
                  <a:pt x="11734800" y="3734606"/>
                </a:lnTo>
                <a:lnTo>
                  <a:pt x="11734800" y="4072680"/>
                </a:lnTo>
                <a:lnTo>
                  <a:pt x="11734800" y="4436746"/>
                </a:lnTo>
                <a:lnTo>
                  <a:pt x="11734800" y="4827769"/>
                </a:lnTo>
                <a:lnTo>
                  <a:pt x="11734800" y="5246710"/>
                </a:lnTo>
                <a:lnTo>
                  <a:pt x="11734800" y="5694533"/>
                </a:lnTo>
                <a:lnTo>
                  <a:pt x="11734800" y="5929576"/>
                </a:lnTo>
                <a:lnTo>
                  <a:pt x="11734800" y="6172200"/>
                </a:lnTo>
                <a:lnTo>
                  <a:pt x="11731935" y="6172200"/>
                </a:lnTo>
                <a:lnTo>
                  <a:pt x="11711881" y="6172200"/>
                </a:lnTo>
                <a:lnTo>
                  <a:pt x="11657447" y="6172200"/>
                </a:lnTo>
                <a:lnTo>
                  <a:pt x="11611966" y="6172200"/>
                </a:lnTo>
                <a:lnTo>
                  <a:pt x="11551444" y="6172200"/>
                </a:lnTo>
                <a:lnTo>
                  <a:pt x="11473732" y="6172200"/>
                </a:lnTo>
                <a:lnTo>
                  <a:pt x="11376682" y="6172200"/>
                </a:lnTo>
                <a:lnTo>
                  <a:pt x="11258145" y="6172200"/>
                </a:lnTo>
                <a:lnTo>
                  <a:pt x="11115973" y="6172200"/>
                </a:lnTo>
                <a:lnTo>
                  <a:pt x="10948016" y="6172200"/>
                </a:lnTo>
                <a:lnTo>
                  <a:pt x="10752125" y="6172200"/>
                </a:lnTo>
                <a:lnTo>
                  <a:pt x="10526153" y="6172200"/>
                </a:lnTo>
                <a:lnTo>
                  <a:pt x="10267950" y="6172200"/>
                </a:lnTo>
                <a:lnTo>
                  <a:pt x="9975368" y="6172200"/>
                </a:lnTo>
                <a:lnTo>
                  <a:pt x="9646258" y="6172200"/>
                </a:lnTo>
                <a:lnTo>
                  <a:pt x="9278471" y="6172200"/>
                </a:lnTo>
                <a:lnTo>
                  <a:pt x="8869859" y="6172200"/>
                </a:lnTo>
                <a:lnTo>
                  <a:pt x="8418272" y="6172200"/>
                </a:lnTo>
                <a:lnTo>
                  <a:pt x="7921563" y="6172200"/>
                </a:lnTo>
                <a:lnTo>
                  <a:pt x="7377583" y="6172200"/>
                </a:lnTo>
                <a:lnTo>
                  <a:pt x="6784182" y="6172200"/>
                </a:lnTo>
                <a:lnTo>
                  <a:pt x="6139212" y="6172200"/>
                </a:lnTo>
                <a:lnTo>
                  <a:pt x="5440524" y="6172200"/>
                </a:lnTo>
                <a:lnTo>
                  <a:pt x="5070365" y="6172200"/>
                </a:lnTo>
                <a:lnTo>
                  <a:pt x="4685970" y="6172200"/>
                </a:lnTo>
                <a:lnTo>
                  <a:pt x="4287072" y="6172200"/>
                </a:lnTo>
                <a:lnTo>
                  <a:pt x="3873401" y="6172200"/>
                </a:lnTo>
                <a:lnTo>
                  <a:pt x="3444690" y="6172200"/>
                </a:lnTo>
                <a:lnTo>
                  <a:pt x="3000668" y="6172200"/>
                </a:lnTo>
                <a:lnTo>
                  <a:pt x="2541069" y="6172200"/>
                </a:lnTo>
                <a:lnTo>
                  <a:pt x="2065623" y="6172200"/>
                </a:lnTo>
                <a:lnTo>
                  <a:pt x="1574062" y="6172200"/>
                </a:lnTo>
                <a:lnTo>
                  <a:pt x="1066117" y="6172200"/>
                </a:lnTo>
                <a:lnTo>
                  <a:pt x="541519" y="6172200"/>
                </a:lnTo>
                <a:lnTo>
                  <a:pt x="0" y="6172200"/>
                </a:lnTo>
                <a:lnTo>
                  <a:pt x="0" y="6171482"/>
                </a:lnTo>
                <a:lnTo>
                  <a:pt x="0" y="6166452"/>
                </a:lnTo>
                <a:lnTo>
                  <a:pt x="0" y="6152800"/>
                </a:lnTo>
                <a:lnTo>
                  <a:pt x="0" y="6126214"/>
                </a:lnTo>
                <a:lnTo>
                  <a:pt x="0" y="6082383"/>
                </a:lnTo>
                <a:lnTo>
                  <a:pt x="0" y="6016996"/>
                </a:lnTo>
                <a:lnTo>
                  <a:pt x="0" y="5974872"/>
                </a:lnTo>
                <a:lnTo>
                  <a:pt x="0" y="5925741"/>
                </a:lnTo>
                <a:lnTo>
                  <a:pt x="0" y="5869067"/>
                </a:lnTo>
                <a:lnTo>
                  <a:pt x="0" y="5804308"/>
                </a:lnTo>
                <a:lnTo>
                  <a:pt x="0" y="5730928"/>
                </a:lnTo>
                <a:lnTo>
                  <a:pt x="0" y="5648386"/>
                </a:lnTo>
                <a:lnTo>
                  <a:pt x="0" y="5556143"/>
                </a:lnTo>
                <a:lnTo>
                  <a:pt x="0" y="5453662"/>
                </a:lnTo>
                <a:lnTo>
                  <a:pt x="0" y="5340402"/>
                </a:lnTo>
                <a:lnTo>
                  <a:pt x="0" y="5215825"/>
                </a:lnTo>
                <a:lnTo>
                  <a:pt x="0" y="5079393"/>
                </a:lnTo>
                <a:lnTo>
                  <a:pt x="0" y="4930566"/>
                </a:lnTo>
                <a:lnTo>
                  <a:pt x="0" y="4768805"/>
                </a:lnTo>
                <a:lnTo>
                  <a:pt x="0" y="4593571"/>
                </a:lnTo>
                <a:lnTo>
                  <a:pt x="0" y="4404326"/>
                </a:lnTo>
                <a:lnTo>
                  <a:pt x="0" y="4200530"/>
                </a:lnTo>
                <a:lnTo>
                  <a:pt x="0" y="3981646"/>
                </a:lnTo>
                <a:lnTo>
                  <a:pt x="0" y="3747132"/>
                </a:lnTo>
                <a:lnTo>
                  <a:pt x="0" y="3496452"/>
                </a:lnTo>
                <a:lnTo>
                  <a:pt x="0" y="3229066"/>
                </a:lnTo>
                <a:lnTo>
                  <a:pt x="0" y="3200400"/>
                </a:lnTo>
                <a:cubicBezTo>
                  <a:pt x="2997200" y="3200400"/>
                  <a:pt x="2997200" y="3200400"/>
                  <a:pt x="2997200" y="3200400"/>
                </a:cubicBezTo>
                <a:cubicBezTo>
                  <a:pt x="3502343" y="3200400"/>
                  <a:pt x="3911600" y="2791143"/>
                  <a:pt x="3911600" y="2286000"/>
                </a:cubicBezTo>
                <a:cubicBezTo>
                  <a:pt x="3911600" y="0"/>
                  <a:pt x="3911600" y="0"/>
                  <a:pt x="39116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9" name="03_Placeholder 4[PHJU]">
            <a:extLst>
              <a:ext uri="{FF2B5EF4-FFF2-40B4-BE49-F238E27FC236}">
                <a16:creationId xmlns:a16="http://schemas.microsoft.com/office/drawing/2014/main" id="{6C3D7563-D5B2-C730-1BDA-C26BAC23A6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1244600"/>
            <a:ext cx="3175000" cy="1803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0" name="Date Placeholder 5">
            <a:extLst>
              <a:ext uri="{FF2B5EF4-FFF2-40B4-BE49-F238E27FC236}">
                <a16:creationId xmlns:a16="http://schemas.microsoft.com/office/drawing/2014/main" id="{0C6C36CD-425B-B7A5-3EF3-9BB31AA815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C743352F-151D-4CD6-937C-A769DEF190C6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0E9E9993-0E26-DD0B-D967-D08C0D9B595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AD60C44F-C2B7-E578-6715-227706B1CEC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893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foto's (3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01_Rectangle 1[PHJU]">
            <a:extLst>
              <a:ext uri="{FF2B5EF4-FFF2-40B4-BE49-F238E27FC236}">
                <a16:creationId xmlns:a16="http://schemas.microsoft.com/office/drawing/2014/main" id="{40F423B0-078A-F08D-1858-EAF86F84650A}"/>
              </a:ext>
            </a:extLst>
          </p:cNvPr>
          <p:cNvSpPr>
            <a:spLocks noGrp="1" noChangeArrowheads="1"/>
          </p:cNvSpPr>
          <p:nvPr>
            <p:ph type="pic" idx="1000" hasCustomPrompt="1"/>
          </p:nvPr>
        </p:nvSpPr>
        <p:spPr bwMode="auto">
          <a:xfrm>
            <a:off x="228600" y="228600"/>
            <a:ext cx="5753100" cy="300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5" name="02_Rectangle 2[PHJU]">
            <a:extLst>
              <a:ext uri="{FF2B5EF4-FFF2-40B4-BE49-F238E27FC236}">
                <a16:creationId xmlns:a16="http://schemas.microsoft.com/office/drawing/2014/main" id="{F56D21AA-2783-0F1A-3B1F-B2E11AA1FB87}"/>
              </a:ext>
            </a:extLst>
          </p:cNvPr>
          <p:cNvSpPr>
            <a:spLocks noGrp="1" noChangeArrowheads="1"/>
          </p:cNvSpPr>
          <p:nvPr>
            <p:ph type="pic" idx="1001" hasCustomPrompt="1"/>
          </p:nvPr>
        </p:nvSpPr>
        <p:spPr bwMode="auto">
          <a:xfrm>
            <a:off x="228600" y="3390900"/>
            <a:ext cx="5753100" cy="300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6" name="03_Frame 3[PHJU]">
            <a:extLst>
              <a:ext uri="{FF2B5EF4-FFF2-40B4-BE49-F238E27FC236}">
                <a16:creationId xmlns:a16="http://schemas.microsoft.com/office/drawing/2014/main" id="{CF766590-6253-1AAA-2A9F-D7D475FCEEF7}"/>
              </a:ext>
            </a:extLst>
          </p:cNvPr>
          <p:cNvSpPr>
            <a:spLocks noGrp="1"/>
          </p:cNvSpPr>
          <p:nvPr>
            <p:ph type="pic" idx="1002" hasCustomPrompt="1"/>
          </p:nvPr>
        </p:nvSpPr>
        <p:spPr bwMode="auto">
          <a:xfrm>
            <a:off x="6134100" y="228600"/>
            <a:ext cx="5829300" cy="6172200"/>
          </a:xfrm>
          <a:custGeom>
            <a:avLst/>
            <a:gdLst>
              <a:gd name="T0" fmla="*/ 0 w 18360"/>
              <a:gd name="T1" fmla="*/ 0 h 19440"/>
              <a:gd name="T2" fmla="*/ 0 w 18360"/>
              <a:gd name="T3" fmla="*/ 19440 h 19440"/>
              <a:gd name="T4" fmla="*/ 18360 w 18360"/>
              <a:gd name="T5" fmla="*/ 19440 h 19440"/>
              <a:gd name="T6" fmla="*/ 18360 w 18360"/>
              <a:gd name="T7" fmla="*/ 2880 h 19440"/>
              <a:gd name="T8" fmla="*/ 15480 w 18360"/>
              <a:gd name="T9" fmla="*/ 0 h 19440"/>
              <a:gd name="T10" fmla="*/ 0 w 183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3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18360" y="19440"/>
                  <a:pt x="18360" y="19440"/>
                  <a:pt x="18360" y="19440"/>
                </a:cubicBezTo>
                <a:cubicBezTo>
                  <a:pt x="18360" y="2880"/>
                  <a:pt x="18360" y="2880"/>
                  <a:pt x="18360" y="2880"/>
                </a:cubicBezTo>
                <a:cubicBezTo>
                  <a:pt x="18360" y="1289"/>
                  <a:pt x="17071" y="0"/>
                  <a:pt x="15480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BC7E7E6F-8A10-9C49-82FD-B6CC934F5945}"/>
              </a:ext>
            </a:extLst>
          </p:cNvPr>
          <p:cNvSpPr>
            <a:spLocks noGrp="1"/>
          </p:cNvSpPr>
          <p:nvPr>
            <p:ph type="dt" sz="half" idx="1003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B97E6DC-4C89-43F6-B027-823524D2FC0E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E1B720E-2834-44E0-69AE-1E3B8050D279}"/>
              </a:ext>
            </a:extLst>
          </p:cNvPr>
          <p:cNvSpPr>
            <a:spLocks noGrp="1"/>
          </p:cNvSpPr>
          <p:nvPr>
            <p:ph type="ftr" sz="quarter" idx="1004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BD3EDC94-1D58-9779-3A84-DC8B045843EB}"/>
              </a:ext>
            </a:extLst>
          </p:cNvPr>
          <p:cNvSpPr>
            <a:spLocks noGrp="1"/>
          </p:cNvSpPr>
          <p:nvPr>
            <p:ph type="sldNum" sz="quarter" idx="1005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0006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1">
            <a:extLst>
              <a:ext uri="{FF2B5EF4-FFF2-40B4-BE49-F238E27FC236}">
                <a16:creationId xmlns:a16="http://schemas.microsoft.com/office/drawing/2014/main" id="{2852B30F-3FF7-7CCE-4FBE-1A4E7D8CE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651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5" name="01_***Title 2">
            <a:extLst>
              <a:ext uri="{FF2B5EF4-FFF2-40B4-BE49-F238E27FC236}">
                <a16:creationId xmlns:a16="http://schemas.microsoft.com/office/drawing/2014/main" id="{F74B5406-7E67-9DA4-0372-4988A8374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36900"/>
            <a:ext cx="4889500" cy="1689100"/>
          </a:xfrm>
        </p:spPr>
        <p:txBody>
          <a:bodyPr/>
          <a:lstStyle>
            <a:lvl1pPr>
              <a:defRPr kumimoji="0" sz="2700" b="0" i="0" u="none" baseline="0">
                <a:solidFill>
                  <a:schemeClr val="tx2">
                    <a:lumMod val="100000"/>
                  </a:schemeClr>
                </a:solidFill>
                <a:latin typeface="RijksoverheidSerif" panose="020B0604020202020204" charset="0"/>
              </a:defRPr>
            </a:lvl1pPr>
          </a:lstStyle>
          <a:p>
            <a:r>
              <a:rPr lang="nl-NL"/>
              <a:t>[“Quote”]</a:t>
            </a:r>
            <a:endParaRPr lang="nl-NL" dirty="0"/>
          </a:p>
        </p:txBody>
      </p:sp>
      <p:sp>
        <p:nvSpPr>
          <p:cNvPr id="16" name="02_Frame 3[PHJU]">
            <a:extLst>
              <a:ext uri="{FF2B5EF4-FFF2-40B4-BE49-F238E27FC236}">
                <a16:creationId xmlns:a16="http://schemas.microsoft.com/office/drawing/2014/main" id="{BEB50982-9EAF-EDB2-64C3-AA573900B0F5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6134100" y="231775"/>
            <a:ext cx="5829300" cy="6169025"/>
          </a:xfrm>
          <a:custGeom>
            <a:avLst/>
            <a:gdLst>
              <a:gd name="T0" fmla="*/ 0 w 18360"/>
              <a:gd name="T1" fmla="*/ 0 h 19428"/>
              <a:gd name="T2" fmla="*/ 0 w 18360"/>
              <a:gd name="T3" fmla="*/ 19428 h 19428"/>
              <a:gd name="T4" fmla="*/ 18360 w 18360"/>
              <a:gd name="T5" fmla="*/ 19428 h 19428"/>
              <a:gd name="T6" fmla="*/ 18360 w 18360"/>
              <a:gd name="T7" fmla="*/ 2868 h 19428"/>
              <a:gd name="T8" fmla="*/ 15741 w 18360"/>
              <a:gd name="T9" fmla="*/ 0 h 19428"/>
              <a:gd name="T10" fmla="*/ 0 w 18360"/>
              <a:gd name="T11" fmla="*/ 0 h 19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360" h="19428">
                <a:moveTo>
                  <a:pt x="0" y="0"/>
                </a:moveTo>
                <a:cubicBezTo>
                  <a:pt x="0" y="19428"/>
                  <a:pt x="0" y="19428"/>
                  <a:pt x="0" y="19428"/>
                </a:cubicBezTo>
                <a:cubicBezTo>
                  <a:pt x="18360" y="19428"/>
                  <a:pt x="18360" y="19428"/>
                  <a:pt x="18360" y="19428"/>
                </a:cubicBezTo>
                <a:cubicBezTo>
                  <a:pt x="18360" y="2868"/>
                  <a:pt x="18360" y="2868"/>
                  <a:pt x="18360" y="2868"/>
                </a:cubicBezTo>
                <a:cubicBezTo>
                  <a:pt x="18360" y="1365"/>
                  <a:pt x="17210" y="132"/>
                  <a:pt x="15741" y="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EE9AF505-413B-93EC-911B-AC5C6E994F71}"/>
              </a:ext>
            </a:extLst>
          </p:cNvPr>
          <p:cNvSpPr>
            <a:spLocks noGrp="1"/>
          </p:cNvSpPr>
          <p:nvPr>
            <p:ph type="dt" sz="half" idx="1001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2FF22879-1041-40C5-82C3-7E4922D738C5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6C609C9-1103-5AE4-EACF-9B5B6003304D}"/>
              </a:ext>
            </a:extLst>
          </p:cNvPr>
          <p:cNvSpPr>
            <a:spLocks noGrp="1"/>
          </p:cNvSpPr>
          <p:nvPr>
            <p:ph type="ftr" sz="quarter" idx="1002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D26E9E6-144A-BE78-0712-8E5FD1C4B41A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7861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01_***Title 2">
            <a:extLst>
              <a:ext uri="{FF2B5EF4-FFF2-40B4-BE49-F238E27FC236}">
                <a16:creationId xmlns:a16="http://schemas.microsoft.com/office/drawing/2014/main" id="{A90700B7-A272-5875-05F9-9445AEC0B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chemeClr val="tx2">
                    <a:lumMod val="100000"/>
                  </a:schemeClr>
                </a:solidFill>
                <a:latin typeface="RijksoverheidSerif" panose="020B0604020202020204" charset="0"/>
              </a:defRPr>
            </a:lvl1pPr>
          </a:lstStyle>
          <a:p>
            <a:r>
              <a:rPr lang="nl-NL"/>
              <a:t>[“Quote”]</a:t>
            </a:r>
            <a:endParaRPr lang="nl-NL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0058264-E9D6-ABA9-F542-8A55C19B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4DAE68D0-7409-48D0-B4F0-794D8DD025EA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853539F-3228-83A6-EADA-98B89B64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9D8CE24-2854-C295-0FED-394CCA3F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84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kleurvlak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0BAE9B81-5669-3C30-C732-AF3459E3A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4080 w 36960"/>
              <a:gd name="T5" fmla="*/ 19440 h 19440"/>
              <a:gd name="T6" fmla="*/ 36960 w 36960"/>
              <a:gd name="T7" fmla="*/ 16560 h 19440"/>
              <a:gd name="T8" fmla="*/ 3696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4080" y="19440"/>
                  <a:pt x="34080" y="19440"/>
                  <a:pt x="34080" y="19440"/>
                </a:cubicBezTo>
                <a:cubicBezTo>
                  <a:pt x="35671" y="19440"/>
                  <a:pt x="36960" y="18151"/>
                  <a:pt x="36960" y="16560"/>
                </a:cubicBezTo>
                <a:cubicBezTo>
                  <a:pt x="36960" y="0"/>
                  <a:pt x="36960" y="0"/>
                  <a:pt x="3696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542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01_***Title 2">
            <a:extLst>
              <a:ext uri="{FF2B5EF4-FFF2-40B4-BE49-F238E27FC236}">
                <a16:creationId xmlns:a16="http://schemas.microsoft.com/office/drawing/2014/main" id="{6B8FC8E4-FDAF-F1C3-712E-95738C041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chemeClr val="bg1">
                    <a:lumMod val="100000"/>
                  </a:schemeClr>
                </a:solidFill>
                <a:latin typeface="RijksoverheidSerif" panose="020B0604020202020204" charset="0"/>
              </a:defRPr>
            </a:lvl1pPr>
          </a:lstStyle>
          <a:p>
            <a:r>
              <a:rPr lang="nl-NL" dirty="0"/>
              <a:t>[“Quote”]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83150B0-7E2D-0594-A77F-EE4CE8AB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08BADDDF-4439-4B3D-B3F4-23FFB22FA828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85800A-23FD-599C-3FC4-5809E297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96E0178-9B99-C8BB-6BD8-858FF096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664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7" name="01_Title 2">
            <a:extLst>
              <a:ext uri="{FF2B5EF4-FFF2-40B4-BE49-F238E27FC236}">
                <a16:creationId xmlns:a16="http://schemas.microsoft.com/office/drawing/2014/main" id="{82073908-A5DF-4ACF-5E1D-06D5B051B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8" name="02_Frame content 3[PHJU]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19" name="03_Frame content 4[PHJU]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20" name="Date Placeholder 5">
            <a:extLst>
              <a:ext uri="{FF2B5EF4-FFF2-40B4-BE49-F238E27FC236}">
                <a16:creationId xmlns:a16="http://schemas.microsoft.com/office/drawing/2014/main" id="{284D6DA8-3274-3428-B704-7666DD60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121DC2E8-E2A7-4732-82D8-8F3E847D07E6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F2BD6D3A-D398-83FF-A0E5-600E73D9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4D2E88B7-EF8F-6FB6-BDED-F369B8BE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5098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lleen tit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FFA1455E-5710-DCC9-2C72-3CF63FF56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01_Title 2">
            <a:extLst>
              <a:ext uri="{FF2B5EF4-FFF2-40B4-BE49-F238E27FC236}">
                <a16:creationId xmlns:a16="http://schemas.microsoft.com/office/drawing/2014/main" id="{DA3D2D6B-3297-1E7F-CBC1-BE0C4687F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5AE469-56CA-99F6-903F-5B9118BB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261500B1-650F-44BF-AC23-610B334C05BE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534805-570C-B89B-291A-76A1D161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73FC8AE-6428-1544-CAA6-8ADFD248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Lee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F28FDFF-8757-4F0C-A528-0AE201AA4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C86F5FB4-56C5-AADA-0097-2BFE2A9F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CDC7E6E7-4D21-4567-A1FA-1280A8CDAB85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7A03B06-5D19-1A37-7BC3-FEAFB16D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6F26E3B-6BE9-461B-3764-2D158C27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2">
            <a:extLst>
              <a:ext uri="{FF2B5EF4-FFF2-40B4-BE49-F238E27FC236}">
                <a16:creationId xmlns:a16="http://schemas.microsoft.com/office/drawing/2014/main" id="{D2D7FE0D-77DA-CAF6-0C62-4980C0C27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8600" y="4000500"/>
            <a:ext cx="3911600" cy="2628900"/>
          </a:xfrm>
          <a:custGeom>
            <a:avLst/>
            <a:gdLst>
              <a:gd name="T0" fmla="*/ 0 w 12320"/>
              <a:gd name="T1" fmla="*/ 0 h 8280"/>
              <a:gd name="T2" fmla="*/ 0 w 12320"/>
              <a:gd name="T3" fmla="*/ 8280 h 8280"/>
              <a:gd name="T4" fmla="*/ 12320 w 12320"/>
              <a:gd name="T5" fmla="*/ 8280 h 8280"/>
              <a:gd name="T6" fmla="*/ 12320 w 12320"/>
              <a:gd name="T7" fmla="*/ 2880 h 8280"/>
              <a:gd name="T8" fmla="*/ 9440 w 12320"/>
              <a:gd name="T9" fmla="*/ 0 h 8280"/>
              <a:gd name="T10" fmla="*/ 0 w 12320"/>
              <a:gd name="T11" fmla="*/ 0 h 8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20" h="8280">
                <a:moveTo>
                  <a:pt x="0" y="0"/>
                </a:moveTo>
                <a:cubicBezTo>
                  <a:pt x="0" y="8280"/>
                  <a:pt x="0" y="8280"/>
                  <a:pt x="0" y="8280"/>
                </a:cubicBezTo>
                <a:cubicBezTo>
                  <a:pt x="12320" y="8280"/>
                  <a:pt x="12320" y="8280"/>
                  <a:pt x="12320" y="8280"/>
                </a:cubicBezTo>
                <a:cubicBezTo>
                  <a:pt x="12320" y="2880"/>
                  <a:pt x="12320" y="2880"/>
                  <a:pt x="12320" y="2880"/>
                </a:cubicBezTo>
                <a:cubicBezTo>
                  <a:pt x="12320" y="1289"/>
                  <a:pt x="11031" y="0"/>
                  <a:pt x="944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 cmpd="sng" algn="ctr">
            <a:solidFill>
              <a:srgbClr val="D52B1E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01_Title 5">
            <a:extLst>
              <a:ext uri="{FF2B5EF4-FFF2-40B4-BE49-F238E27FC236}">
                <a16:creationId xmlns:a16="http://schemas.microsoft.com/office/drawing/2014/main" id="{BD877629-0596-3F04-570E-67A8363A2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[Bedankt]</a:t>
            </a:r>
            <a:endParaRPr lang="nl-NL" dirty="0"/>
          </a:p>
        </p:txBody>
      </p:sp>
      <p:sp>
        <p:nvSpPr>
          <p:cNvPr id="14" name="02_Picture Placeholder 4[PHJU]">
            <a:extLst>
              <a:ext uri="{FF2B5EF4-FFF2-40B4-BE49-F238E27FC236}">
                <a16:creationId xmlns:a16="http://schemas.microsoft.com/office/drawing/2014/main" id="{A8343DF8-73EE-5A57-4624-6E8FAF1584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143000"/>
            <a:ext cx="11734800" cy="5486400"/>
          </a:xfrm>
          <a:custGeom>
            <a:avLst/>
            <a:gdLst>
              <a:gd name="connsiteX0" fmla="*/ 0 w 11734800"/>
              <a:gd name="connsiteY0" fmla="*/ 0 h 5486400"/>
              <a:gd name="connsiteX1" fmla="*/ 11734800 w 11734800"/>
              <a:gd name="connsiteY1" fmla="*/ 0 h 5486400"/>
              <a:gd name="connsiteX2" fmla="*/ 11734800 w 11734800"/>
              <a:gd name="connsiteY2" fmla="*/ 5486400 h 5486400"/>
              <a:gd name="connsiteX3" fmla="*/ 3911600 w 11734800"/>
              <a:gd name="connsiteY3" fmla="*/ 5486400 h 5486400"/>
              <a:gd name="connsiteX4" fmla="*/ 3911600 w 11734800"/>
              <a:gd name="connsiteY4" fmla="*/ 3771900 h 5486400"/>
              <a:gd name="connsiteX5" fmla="*/ 2997200 w 11734800"/>
              <a:gd name="connsiteY5" fmla="*/ 2857500 h 5486400"/>
              <a:gd name="connsiteX6" fmla="*/ 0 w 11734800"/>
              <a:gd name="connsiteY6" fmla="*/ 28575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4800" h="5486400">
                <a:moveTo>
                  <a:pt x="0" y="0"/>
                </a:moveTo>
                <a:lnTo>
                  <a:pt x="11734800" y="0"/>
                </a:lnTo>
                <a:lnTo>
                  <a:pt x="11734800" y="5486400"/>
                </a:lnTo>
                <a:lnTo>
                  <a:pt x="3911600" y="5486400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6" name="03_Subtitle 6[PHJU]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[Tekst]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2BE1910-302D-FC26-145A-3D6FC0FBA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9681" y="0"/>
            <a:ext cx="5852637" cy="13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42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wit 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2">
            <a:extLst>
              <a:ext uri="{FF2B5EF4-FFF2-40B4-BE49-F238E27FC236}">
                <a16:creationId xmlns:a16="http://schemas.microsoft.com/office/drawing/2014/main" id="{803F9731-1B17-D6E7-756A-B12DFFCF9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28600" y="228600"/>
            <a:ext cx="11734800" cy="6400800"/>
          </a:xfrm>
          <a:custGeom>
            <a:avLst/>
            <a:gdLst>
              <a:gd name="T0" fmla="*/ 0 w 36960"/>
              <a:gd name="T1" fmla="*/ 20160 h 20160"/>
              <a:gd name="T2" fmla="*/ 34060 w 36960"/>
              <a:gd name="T3" fmla="*/ 20160 h 20160"/>
              <a:gd name="T4" fmla="*/ 36960 w 36960"/>
              <a:gd name="T5" fmla="*/ 17260 h 20160"/>
              <a:gd name="T6" fmla="*/ 36960 w 36960"/>
              <a:gd name="T7" fmla="*/ 0 h 20160"/>
              <a:gd name="T8" fmla="*/ 36920 w 36960"/>
              <a:gd name="T9" fmla="*/ 0 h 20160"/>
              <a:gd name="T10" fmla="*/ 36920 w 36960"/>
              <a:gd name="T11" fmla="*/ 17260 h 20160"/>
              <a:gd name="T12" fmla="*/ 36082 w 36960"/>
              <a:gd name="T13" fmla="*/ 19282 h 20160"/>
              <a:gd name="T14" fmla="*/ 34060 w 36960"/>
              <a:gd name="T15" fmla="*/ 20120 h 20160"/>
              <a:gd name="T16" fmla="*/ 0 w 36960"/>
              <a:gd name="T17" fmla="*/ 20120 h 20160"/>
              <a:gd name="T18" fmla="*/ 0 w 36960"/>
              <a:gd name="T19" fmla="*/ 20160 h 20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960" h="20160">
                <a:moveTo>
                  <a:pt x="0" y="20160"/>
                </a:moveTo>
                <a:cubicBezTo>
                  <a:pt x="34060" y="20160"/>
                  <a:pt x="34060" y="20160"/>
                  <a:pt x="34060" y="20160"/>
                </a:cubicBezTo>
                <a:cubicBezTo>
                  <a:pt x="35662" y="20160"/>
                  <a:pt x="36960" y="18862"/>
                  <a:pt x="36960" y="1726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20" y="17260"/>
                  <a:pt x="36920" y="17260"/>
                  <a:pt x="36920" y="17260"/>
                </a:cubicBezTo>
                <a:cubicBezTo>
                  <a:pt x="36920" y="18050"/>
                  <a:pt x="36600" y="18765"/>
                  <a:pt x="36082" y="19282"/>
                </a:cubicBezTo>
                <a:cubicBezTo>
                  <a:pt x="35565" y="19800"/>
                  <a:pt x="34850" y="20120"/>
                  <a:pt x="34060" y="20120"/>
                </a:cubicBezTo>
                <a:cubicBezTo>
                  <a:pt x="0" y="20120"/>
                  <a:pt x="0" y="20120"/>
                  <a:pt x="0" y="20120"/>
                </a:cubicBezTo>
                <a:cubicBezTo>
                  <a:pt x="0" y="20160"/>
                  <a:pt x="0" y="20160"/>
                  <a:pt x="0" y="20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5" name="01_Title 4">
            <a:extLst>
              <a:ext uri="{FF2B5EF4-FFF2-40B4-BE49-F238E27FC236}">
                <a16:creationId xmlns:a16="http://schemas.microsoft.com/office/drawing/2014/main" id="{2D793138-E5A1-8094-4B3C-1C4AADA6D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>
              <a:defRPr kumimoji="0" sz="54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6" name="02_Subtitle 5[PHJU]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7" name="03_Placeholder 6[PHJU]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2C27BA-E094-FB06-8985-FE4F86EAE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9681" y="0"/>
            <a:ext cx="5852637" cy="13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23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2">
            <a:extLst>
              <a:ext uri="{FF2B5EF4-FFF2-40B4-BE49-F238E27FC236}">
                <a16:creationId xmlns:a16="http://schemas.microsoft.com/office/drawing/2014/main" id="{74E82E04-B16D-FF86-2D92-C9646D80B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28600" y="1143000"/>
            <a:ext cx="11734800" cy="5486400"/>
          </a:xfrm>
          <a:custGeom>
            <a:avLst/>
            <a:gdLst>
              <a:gd name="T0" fmla="*/ 0 w 36960"/>
              <a:gd name="T1" fmla="*/ 0 h 17280"/>
              <a:gd name="T2" fmla="*/ 0 w 36960"/>
              <a:gd name="T3" fmla="*/ 17280 h 17280"/>
              <a:gd name="T4" fmla="*/ 34080 w 36960"/>
              <a:gd name="T5" fmla="*/ 17280 h 17280"/>
              <a:gd name="T6" fmla="*/ 36960 w 36960"/>
              <a:gd name="T7" fmla="*/ 14400 h 17280"/>
              <a:gd name="T8" fmla="*/ 36960 w 36960"/>
              <a:gd name="T9" fmla="*/ 0 h 17280"/>
              <a:gd name="T10" fmla="*/ 0 w 36960"/>
              <a:gd name="T11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7280">
                <a:moveTo>
                  <a:pt x="0" y="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34080" y="17280"/>
                  <a:pt x="34080" y="17280"/>
                  <a:pt x="34080" y="17280"/>
                </a:cubicBezTo>
                <a:cubicBezTo>
                  <a:pt x="35671" y="17280"/>
                  <a:pt x="36960" y="15991"/>
                  <a:pt x="36960" y="14400"/>
                </a:cubicBezTo>
                <a:cubicBezTo>
                  <a:pt x="36960" y="0"/>
                  <a:pt x="36960" y="0"/>
                  <a:pt x="3696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542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01_Title 4">
            <a:extLst>
              <a:ext uri="{FF2B5EF4-FFF2-40B4-BE49-F238E27FC236}">
                <a16:creationId xmlns:a16="http://schemas.microsoft.com/office/drawing/2014/main" id="{4F96D78F-27C6-182E-99FC-0A9019A1C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2882900" cy="711200"/>
          </a:xfrm>
        </p:spPr>
        <p:txBody>
          <a:bodyPr/>
          <a:lstStyle>
            <a:lvl1pPr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[Bedankt]</a:t>
            </a:r>
            <a:endParaRPr lang="nl-NL" dirty="0"/>
          </a:p>
        </p:txBody>
      </p:sp>
      <p:sp>
        <p:nvSpPr>
          <p:cNvPr id="14" name="02_Subtitle 5[PHJU]"/>
          <p:cNvSpPr>
            <a:spLocks noGrp="1"/>
          </p:cNvSpPr>
          <p:nvPr>
            <p:ph type="subTitle" idx="1" hasCustomPrompt="1"/>
          </p:nvPr>
        </p:nvSpPr>
        <p:spPr>
          <a:xfrm>
            <a:off x="685800" y="259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[Tekst]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8A79648-9F75-596B-5B1C-F69516807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9681" y="0"/>
            <a:ext cx="5852637" cy="13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45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(1/2)+kleur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2">
            <a:extLst>
              <a:ext uri="{FF2B5EF4-FFF2-40B4-BE49-F238E27FC236}">
                <a16:creationId xmlns:a16="http://schemas.microsoft.com/office/drawing/2014/main" id="{FD649DC8-C7FD-8017-F94A-B2D18C1E3907}"/>
              </a:ext>
            </a:extLst>
          </p:cNvPr>
          <p:cNvSpPr>
            <a:spLocks/>
          </p:cNvSpPr>
          <p:nvPr userDrawn="1"/>
        </p:nvSpPr>
        <p:spPr bwMode="auto">
          <a:xfrm>
            <a:off x="228600" y="1143000"/>
            <a:ext cx="11734800" cy="5486400"/>
          </a:xfrm>
          <a:custGeom>
            <a:avLst/>
            <a:gdLst>
              <a:gd name="T0" fmla="*/ 0 w 36960"/>
              <a:gd name="T1" fmla="*/ 0 h 17280"/>
              <a:gd name="T2" fmla="*/ 0 w 36960"/>
              <a:gd name="T3" fmla="*/ 17280 h 17280"/>
              <a:gd name="T4" fmla="*/ 34080 w 36960"/>
              <a:gd name="T5" fmla="*/ 17280 h 17280"/>
              <a:gd name="T6" fmla="*/ 36960 w 36960"/>
              <a:gd name="T7" fmla="*/ 14400 h 17280"/>
              <a:gd name="T8" fmla="*/ 36960 w 36960"/>
              <a:gd name="T9" fmla="*/ 0 h 17280"/>
              <a:gd name="T10" fmla="*/ 0 w 36960"/>
              <a:gd name="T11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7280">
                <a:moveTo>
                  <a:pt x="0" y="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34080" y="17280"/>
                  <a:pt x="34080" y="17280"/>
                  <a:pt x="34080" y="17280"/>
                </a:cubicBezTo>
                <a:cubicBezTo>
                  <a:pt x="35671" y="17280"/>
                  <a:pt x="36960" y="15991"/>
                  <a:pt x="36960" y="14400"/>
                </a:cubicBezTo>
                <a:cubicBezTo>
                  <a:pt x="36960" y="0"/>
                  <a:pt x="36960" y="0"/>
                  <a:pt x="3696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7" name="01_Title 4">
            <a:extLst>
              <a:ext uri="{FF2B5EF4-FFF2-40B4-BE49-F238E27FC236}">
                <a16:creationId xmlns:a16="http://schemas.microsoft.com/office/drawing/2014/main" id="{41D1759D-675F-6A8D-67FD-0C691FD92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4902200" cy="1181100"/>
          </a:xfrm>
        </p:spPr>
        <p:txBody>
          <a:bodyPr/>
          <a:lstStyle>
            <a:lvl1pPr>
              <a:defRPr kumimoji="0" sz="54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8" name="02_Subtitle 5[PHJU]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9" name="03_Placeholder 6[PHJU]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20" name="04_Frame 7[PHJU]">
            <a:extLst>
              <a:ext uri="{FF2B5EF4-FFF2-40B4-BE49-F238E27FC236}">
                <a16:creationId xmlns:a16="http://schemas.microsoft.com/office/drawing/2014/main" id="{08ACFD6B-689F-F786-9A43-51957B0DBAF3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6096000" y="1143000"/>
            <a:ext cx="5867400" cy="5486400"/>
          </a:xfrm>
          <a:custGeom>
            <a:avLst/>
            <a:gdLst>
              <a:gd name="connsiteX0" fmla="*/ 0 w 5867400"/>
              <a:gd name="connsiteY0" fmla="*/ 0 h 5486400"/>
              <a:gd name="connsiteX1" fmla="*/ 5867400 w 5867400"/>
              <a:gd name="connsiteY1" fmla="*/ 0 h 5486400"/>
              <a:gd name="connsiteX2" fmla="*/ 5867400 w 5867400"/>
              <a:gd name="connsiteY2" fmla="*/ 4572000 h 5486400"/>
              <a:gd name="connsiteX3" fmla="*/ 4953000 w 5867400"/>
              <a:gd name="connsiteY3" fmla="*/ 5486400 h 5486400"/>
              <a:gd name="connsiteX4" fmla="*/ 388144 w 5867400"/>
              <a:gd name="connsiteY4" fmla="*/ 5486400 h 5486400"/>
              <a:gd name="connsiteX5" fmla="*/ 0 w 5867400"/>
              <a:gd name="connsiteY5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7400" h="5486400">
                <a:moveTo>
                  <a:pt x="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572000"/>
                </a:cubicBezTo>
                <a:cubicBezTo>
                  <a:pt x="5867400" y="5077143"/>
                  <a:pt x="5458142" y="5486400"/>
                  <a:pt x="4953000" y="5486400"/>
                </a:cubicBezTo>
                <a:cubicBezTo>
                  <a:pt x="4953000" y="5486400"/>
                  <a:pt x="4953000" y="5486400"/>
                  <a:pt x="388144" y="5486400"/>
                </a:cubicBezTo>
                <a:lnTo>
                  <a:pt x="0" y="548640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420BB09-EDCA-F2D8-9CB8-3C73C1F69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9681" y="0"/>
            <a:ext cx="5852637" cy="13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24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+kleur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2">
            <a:extLst>
              <a:ext uri="{FF2B5EF4-FFF2-40B4-BE49-F238E27FC236}">
                <a16:creationId xmlns:a16="http://schemas.microsoft.com/office/drawing/2014/main" id="{5D6DD019-01F9-00F4-34C1-B4E7E751C3F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8600" y="3886200"/>
            <a:ext cx="5867400" cy="2743200"/>
          </a:xfrm>
          <a:custGeom>
            <a:avLst/>
            <a:gdLst>
              <a:gd name="T0" fmla="*/ 0 w 18480"/>
              <a:gd name="T1" fmla="*/ 0 h 8640"/>
              <a:gd name="T2" fmla="*/ 0 w 18480"/>
              <a:gd name="T3" fmla="*/ 8640 h 8640"/>
              <a:gd name="T4" fmla="*/ 18480 w 18480"/>
              <a:gd name="T5" fmla="*/ 8640 h 8640"/>
              <a:gd name="T6" fmla="*/ 18480 w 18480"/>
              <a:gd name="T7" fmla="*/ 2880 h 8640"/>
              <a:gd name="T8" fmla="*/ 15600 w 18480"/>
              <a:gd name="T9" fmla="*/ 0 h 8640"/>
              <a:gd name="T10" fmla="*/ 0 w 18480"/>
              <a:gd name="T11" fmla="*/ 0 h 8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80" h="8640">
                <a:moveTo>
                  <a:pt x="0" y="0"/>
                </a:moveTo>
                <a:cubicBezTo>
                  <a:pt x="0" y="8640"/>
                  <a:pt x="0" y="8640"/>
                  <a:pt x="0" y="8640"/>
                </a:cubicBezTo>
                <a:cubicBezTo>
                  <a:pt x="18480" y="8640"/>
                  <a:pt x="18480" y="8640"/>
                  <a:pt x="18480" y="8640"/>
                </a:cubicBezTo>
                <a:cubicBezTo>
                  <a:pt x="18480" y="2880"/>
                  <a:pt x="18480" y="2880"/>
                  <a:pt x="18480" y="2880"/>
                </a:cubicBezTo>
                <a:cubicBezTo>
                  <a:pt x="18480" y="1289"/>
                  <a:pt x="17191" y="0"/>
                  <a:pt x="15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 cmpd="sng" algn="ctr">
            <a:solidFill>
              <a:srgbClr val="D52B1E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7" name="01_Title 5">
            <a:extLst>
              <a:ext uri="{FF2B5EF4-FFF2-40B4-BE49-F238E27FC236}">
                <a16:creationId xmlns:a16="http://schemas.microsoft.com/office/drawing/2014/main" id="{9C2D24AD-ACAC-EC17-2307-8EE3E5978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330700"/>
            <a:ext cx="4864100" cy="1181100"/>
          </a:xfrm>
        </p:spPr>
        <p:txBody>
          <a:bodyPr/>
          <a:lstStyle>
            <a:lvl1pPr>
              <a:defRPr kumimoji="0" sz="36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8" name="02_Picture Placeholder 4[PHJU]">
            <a:extLst>
              <a:ext uri="{FF2B5EF4-FFF2-40B4-BE49-F238E27FC236}">
                <a16:creationId xmlns:a16="http://schemas.microsoft.com/office/drawing/2014/main" id="{43055CA2-C62E-C96C-F8D3-FF18556D0D58}"/>
              </a:ext>
            </a:extLst>
          </p:cNvPr>
          <p:cNvSpPr>
            <a:spLocks noGrp="1"/>
          </p:cNvSpPr>
          <p:nvPr>
            <p:ph type="pic" idx="1001" hasCustomPrompt="1"/>
          </p:nvPr>
        </p:nvSpPr>
        <p:spPr bwMode="auto">
          <a:xfrm>
            <a:off x="228600" y="1143000"/>
            <a:ext cx="11734800" cy="5486400"/>
          </a:xfrm>
          <a:custGeom>
            <a:avLst/>
            <a:gdLst>
              <a:gd name="connsiteX0" fmla="*/ 0 w 11734800"/>
              <a:gd name="connsiteY0" fmla="*/ 0 h 5486400"/>
              <a:gd name="connsiteX1" fmla="*/ 11734800 w 11734800"/>
              <a:gd name="connsiteY1" fmla="*/ 0 h 5486400"/>
              <a:gd name="connsiteX2" fmla="*/ 11734800 w 11734800"/>
              <a:gd name="connsiteY2" fmla="*/ 4572000 h 5486400"/>
              <a:gd name="connsiteX3" fmla="*/ 10820400 w 11734800"/>
              <a:gd name="connsiteY3" fmla="*/ 5486400 h 5486400"/>
              <a:gd name="connsiteX4" fmla="*/ 6255544 w 11734800"/>
              <a:gd name="connsiteY4" fmla="*/ 5486400 h 5486400"/>
              <a:gd name="connsiteX5" fmla="*/ 5867400 w 11734800"/>
              <a:gd name="connsiteY5" fmla="*/ 5486400 h 5486400"/>
              <a:gd name="connsiteX6" fmla="*/ 5867400 w 11734800"/>
              <a:gd name="connsiteY6" fmla="*/ 3657600 h 5486400"/>
              <a:gd name="connsiteX7" fmla="*/ 4953000 w 11734800"/>
              <a:gd name="connsiteY7" fmla="*/ 2743200 h 5486400"/>
              <a:gd name="connsiteX8" fmla="*/ 0 w 11734800"/>
              <a:gd name="connsiteY8" fmla="*/ 2743200 h 5486400"/>
              <a:gd name="connsiteX9" fmla="*/ 0 w 11734800"/>
              <a:gd name="connsiteY9" fmla="*/ 2543622 h 5486400"/>
              <a:gd name="connsiteX10" fmla="*/ 0 w 11734800"/>
              <a:gd name="connsiteY10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4800" h="5486400">
                <a:moveTo>
                  <a:pt x="0" y="0"/>
                </a:moveTo>
                <a:lnTo>
                  <a:pt x="11734800" y="0"/>
                </a:lnTo>
                <a:cubicBezTo>
                  <a:pt x="11734800" y="0"/>
                  <a:pt x="11734800" y="0"/>
                  <a:pt x="11734800" y="4572000"/>
                </a:cubicBezTo>
                <a:cubicBezTo>
                  <a:pt x="11734800" y="5077143"/>
                  <a:pt x="11325542" y="5486400"/>
                  <a:pt x="10820400" y="5486400"/>
                </a:cubicBezTo>
                <a:cubicBezTo>
                  <a:pt x="10820400" y="5486400"/>
                  <a:pt x="10820400" y="5486400"/>
                  <a:pt x="6255544" y="5486400"/>
                </a:cubicBezTo>
                <a:lnTo>
                  <a:pt x="5867400" y="5486400"/>
                </a:lnTo>
                <a:cubicBezTo>
                  <a:pt x="5867400" y="3657600"/>
                  <a:pt x="5867400" y="3657600"/>
                  <a:pt x="5867400" y="3657600"/>
                </a:cubicBezTo>
                <a:cubicBezTo>
                  <a:pt x="5867400" y="3152458"/>
                  <a:pt x="5458143" y="2743200"/>
                  <a:pt x="4953000" y="2743200"/>
                </a:cubicBezTo>
                <a:lnTo>
                  <a:pt x="0" y="2743200"/>
                </a:lnTo>
                <a:lnTo>
                  <a:pt x="0" y="2543622"/>
                </a:lnTo>
                <a:cubicBezTo>
                  <a:pt x="0" y="1864519"/>
                  <a:pt x="0" y="102870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9" name="03_Subtitle 6[PHJU]"/>
          <p:cNvSpPr>
            <a:spLocks noGrp="1"/>
          </p:cNvSpPr>
          <p:nvPr>
            <p:ph type="subTitle" idx="1" hasCustomPrompt="1"/>
          </p:nvPr>
        </p:nvSpPr>
        <p:spPr>
          <a:xfrm>
            <a:off x="685800" y="5676900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20" name="04_Placeholder 7[PHJU]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5956300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1EF222-5422-42A5-3F53-D2E41F2AA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9681" y="0"/>
            <a:ext cx="5852637" cy="13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7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+wit 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2">
            <a:extLst>
              <a:ext uri="{FF2B5EF4-FFF2-40B4-BE49-F238E27FC236}">
                <a16:creationId xmlns:a16="http://schemas.microsoft.com/office/drawing/2014/main" id="{5D6DD019-01F9-00F4-34C1-B4E7E751C3F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8600" y="3886200"/>
            <a:ext cx="5867400" cy="2743200"/>
          </a:xfrm>
          <a:custGeom>
            <a:avLst/>
            <a:gdLst>
              <a:gd name="T0" fmla="*/ 0 w 18480"/>
              <a:gd name="T1" fmla="*/ 0 h 8640"/>
              <a:gd name="T2" fmla="*/ 0 w 18480"/>
              <a:gd name="T3" fmla="*/ 8640 h 8640"/>
              <a:gd name="T4" fmla="*/ 18480 w 18480"/>
              <a:gd name="T5" fmla="*/ 8640 h 8640"/>
              <a:gd name="T6" fmla="*/ 18480 w 18480"/>
              <a:gd name="T7" fmla="*/ 2880 h 8640"/>
              <a:gd name="T8" fmla="*/ 15600 w 18480"/>
              <a:gd name="T9" fmla="*/ 0 h 8640"/>
              <a:gd name="T10" fmla="*/ 0 w 18480"/>
              <a:gd name="T11" fmla="*/ 0 h 8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80" h="8640">
                <a:moveTo>
                  <a:pt x="0" y="0"/>
                </a:moveTo>
                <a:cubicBezTo>
                  <a:pt x="0" y="8640"/>
                  <a:pt x="0" y="8640"/>
                  <a:pt x="0" y="8640"/>
                </a:cubicBezTo>
                <a:cubicBezTo>
                  <a:pt x="18480" y="8640"/>
                  <a:pt x="18480" y="8640"/>
                  <a:pt x="18480" y="8640"/>
                </a:cubicBezTo>
                <a:cubicBezTo>
                  <a:pt x="18480" y="2880"/>
                  <a:pt x="18480" y="2880"/>
                  <a:pt x="18480" y="2880"/>
                </a:cubicBezTo>
                <a:cubicBezTo>
                  <a:pt x="18480" y="1289"/>
                  <a:pt x="17191" y="0"/>
                  <a:pt x="15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solidFill>
              <a:srgbClr val="D52B1E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7" name="01_Title 5">
            <a:extLst>
              <a:ext uri="{FF2B5EF4-FFF2-40B4-BE49-F238E27FC236}">
                <a16:creationId xmlns:a16="http://schemas.microsoft.com/office/drawing/2014/main" id="{E423D5A6-308A-B6B6-ECAB-DA23EB1B8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330700"/>
            <a:ext cx="4864100" cy="1181100"/>
          </a:xfrm>
        </p:spPr>
        <p:txBody>
          <a:bodyPr/>
          <a:lstStyle>
            <a:lvl1pPr>
              <a:defRPr kumimoji="0" sz="36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8" name="02_Picture Placeholder 4[PHJU]">
            <a:extLst>
              <a:ext uri="{FF2B5EF4-FFF2-40B4-BE49-F238E27FC236}">
                <a16:creationId xmlns:a16="http://schemas.microsoft.com/office/drawing/2014/main" id="{43055CA2-C62E-C96C-F8D3-FF18556D0D58}"/>
              </a:ext>
            </a:extLst>
          </p:cNvPr>
          <p:cNvSpPr>
            <a:spLocks noGrp="1"/>
          </p:cNvSpPr>
          <p:nvPr>
            <p:ph type="pic" idx="1001" hasCustomPrompt="1"/>
          </p:nvPr>
        </p:nvSpPr>
        <p:spPr bwMode="auto">
          <a:xfrm>
            <a:off x="228600" y="1143000"/>
            <a:ext cx="11734800" cy="5486400"/>
          </a:xfrm>
          <a:custGeom>
            <a:avLst/>
            <a:gdLst>
              <a:gd name="connsiteX0" fmla="*/ 0 w 11734800"/>
              <a:gd name="connsiteY0" fmla="*/ 0 h 5486400"/>
              <a:gd name="connsiteX1" fmla="*/ 11734800 w 11734800"/>
              <a:gd name="connsiteY1" fmla="*/ 0 h 5486400"/>
              <a:gd name="connsiteX2" fmla="*/ 11734800 w 11734800"/>
              <a:gd name="connsiteY2" fmla="*/ 4572000 h 5486400"/>
              <a:gd name="connsiteX3" fmla="*/ 10820400 w 11734800"/>
              <a:gd name="connsiteY3" fmla="*/ 5486400 h 5486400"/>
              <a:gd name="connsiteX4" fmla="*/ 6255544 w 11734800"/>
              <a:gd name="connsiteY4" fmla="*/ 5486400 h 5486400"/>
              <a:gd name="connsiteX5" fmla="*/ 5867400 w 11734800"/>
              <a:gd name="connsiteY5" fmla="*/ 5486400 h 5486400"/>
              <a:gd name="connsiteX6" fmla="*/ 5867400 w 11734800"/>
              <a:gd name="connsiteY6" fmla="*/ 3657600 h 5486400"/>
              <a:gd name="connsiteX7" fmla="*/ 4953000 w 11734800"/>
              <a:gd name="connsiteY7" fmla="*/ 2743200 h 5486400"/>
              <a:gd name="connsiteX8" fmla="*/ 0 w 11734800"/>
              <a:gd name="connsiteY8" fmla="*/ 2743200 h 5486400"/>
              <a:gd name="connsiteX9" fmla="*/ 0 w 11734800"/>
              <a:gd name="connsiteY9" fmla="*/ 2543622 h 5486400"/>
              <a:gd name="connsiteX10" fmla="*/ 0 w 11734800"/>
              <a:gd name="connsiteY10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4800" h="5486400">
                <a:moveTo>
                  <a:pt x="0" y="0"/>
                </a:moveTo>
                <a:lnTo>
                  <a:pt x="11734800" y="0"/>
                </a:lnTo>
                <a:cubicBezTo>
                  <a:pt x="11734800" y="0"/>
                  <a:pt x="11734800" y="0"/>
                  <a:pt x="11734800" y="4572000"/>
                </a:cubicBezTo>
                <a:cubicBezTo>
                  <a:pt x="11734800" y="5077143"/>
                  <a:pt x="11325542" y="5486400"/>
                  <a:pt x="10820400" y="5486400"/>
                </a:cubicBezTo>
                <a:cubicBezTo>
                  <a:pt x="10820400" y="5486400"/>
                  <a:pt x="10820400" y="5486400"/>
                  <a:pt x="6255544" y="5486400"/>
                </a:cubicBezTo>
                <a:lnTo>
                  <a:pt x="5867400" y="5486400"/>
                </a:lnTo>
                <a:cubicBezTo>
                  <a:pt x="5867400" y="3657600"/>
                  <a:pt x="5867400" y="3657600"/>
                  <a:pt x="5867400" y="3657600"/>
                </a:cubicBezTo>
                <a:cubicBezTo>
                  <a:pt x="5867400" y="3152458"/>
                  <a:pt x="5458143" y="2743200"/>
                  <a:pt x="4953000" y="2743200"/>
                </a:cubicBezTo>
                <a:lnTo>
                  <a:pt x="0" y="2743200"/>
                </a:lnTo>
                <a:lnTo>
                  <a:pt x="0" y="2543622"/>
                </a:lnTo>
                <a:cubicBezTo>
                  <a:pt x="0" y="1864519"/>
                  <a:pt x="0" y="102870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9" name="03_Subtitle 6[PHJU]"/>
          <p:cNvSpPr>
            <a:spLocks noGrp="1"/>
          </p:cNvSpPr>
          <p:nvPr>
            <p:ph type="subTitle" idx="1" hasCustomPrompt="1"/>
          </p:nvPr>
        </p:nvSpPr>
        <p:spPr>
          <a:xfrm>
            <a:off x="685800" y="5676900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20" name="04_Placeholder 7[PHJU]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5956300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E48879-BB90-F0CD-E7CA-259AA7E50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9681" y="0"/>
            <a:ext cx="5852637" cy="13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8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6E35DC26-1F58-0938-DCD8-D7F3726A1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E3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7" name="01_***Title 2">
            <a:extLst>
              <a:ext uri="{FF2B5EF4-FFF2-40B4-BE49-F238E27FC236}">
                <a16:creationId xmlns:a16="http://schemas.microsoft.com/office/drawing/2014/main" id="{7AC6B2DF-9FE8-13CD-615E-E45B3F15D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397000"/>
            <a:ext cx="5041900" cy="901700"/>
          </a:xfrm>
        </p:spPr>
        <p:txBody>
          <a:bodyPr/>
          <a:lstStyle>
            <a:lvl1pPr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[Inhoud]</a:t>
            </a:r>
            <a:endParaRPr lang="nl-NL" dirty="0"/>
          </a:p>
        </p:txBody>
      </p:sp>
      <p:sp>
        <p:nvSpPr>
          <p:cNvPr id="18" name="02_Frame 3[PHJU]">
            <a:extLst>
              <a:ext uri="{FF2B5EF4-FFF2-40B4-BE49-F238E27FC236}">
                <a16:creationId xmlns:a16="http://schemas.microsoft.com/office/drawing/2014/main" id="{A24CC0C1-2A17-EEAF-E2DE-E03A0E7E2BB9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6096000" y="2362200"/>
            <a:ext cx="5867400" cy="4038600"/>
          </a:xfrm>
          <a:custGeom>
            <a:avLst/>
            <a:gdLst>
              <a:gd name="T0" fmla="*/ 2880 w 18480"/>
              <a:gd name="T1" fmla="*/ 0 h 12720"/>
              <a:gd name="T2" fmla="*/ 0 w 18480"/>
              <a:gd name="T3" fmla="*/ 2880 h 12720"/>
              <a:gd name="T4" fmla="*/ 0 w 18480"/>
              <a:gd name="T5" fmla="*/ 12720 h 12720"/>
              <a:gd name="T6" fmla="*/ 18480 w 18480"/>
              <a:gd name="T7" fmla="*/ 12720 h 12720"/>
              <a:gd name="T8" fmla="*/ 18480 w 18480"/>
              <a:gd name="T9" fmla="*/ 0 h 12720"/>
              <a:gd name="T10" fmla="*/ 2880 w 18480"/>
              <a:gd name="T11" fmla="*/ 0 h 1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80" h="12720">
                <a:moveTo>
                  <a:pt x="2880" y="0"/>
                </a:moveTo>
                <a:cubicBezTo>
                  <a:pt x="1289" y="0"/>
                  <a:pt x="0" y="1289"/>
                  <a:pt x="0" y="2880"/>
                </a:cubicBezTo>
                <a:cubicBezTo>
                  <a:pt x="0" y="12720"/>
                  <a:pt x="0" y="12720"/>
                  <a:pt x="0" y="12720"/>
                </a:cubicBezTo>
                <a:cubicBezTo>
                  <a:pt x="18480" y="12720"/>
                  <a:pt x="18480" y="12720"/>
                  <a:pt x="18480" y="12720"/>
                </a:cubicBezTo>
                <a:cubicBezTo>
                  <a:pt x="18480" y="0"/>
                  <a:pt x="18480" y="0"/>
                  <a:pt x="18480" y="0"/>
                </a:cubicBezTo>
                <a:lnTo>
                  <a:pt x="2880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9" name="03_Content Placeholder 4[PHJU]"/>
          <p:cNvSpPr>
            <a:spLocks noGrp="1"/>
          </p:cNvSpPr>
          <p:nvPr>
            <p:ph idx="1" hasCustomPrompt="1"/>
          </p:nvPr>
        </p:nvSpPr>
        <p:spPr>
          <a:xfrm>
            <a:off x="685800" y="2265555"/>
            <a:ext cx="5041900" cy="4013200"/>
          </a:xfrm>
        </p:spPr>
        <p:txBody>
          <a:bodyPr/>
          <a:lstStyle>
            <a:lvl1pPr marL="324000" indent="-324000">
              <a:spcBef>
                <a:spcPts val="1900"/>
              </a:spcBef>
              <a:buFont typeface="+mj-lt"/>
              <a:buAutoNum type="arabicPeriod"/>
              <a:defRPr baseline="0"/>
            </a:lvl1pPr>
            <a:lvl2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20" name="Date Placeholder 5">
            <a:extLst>
              <a:ext uri="{FF2B5EF4-FFF2-40B4-BE49-F238E27FC236}">
                <a16:creationId xmlns:a16="http://schemas.microsoft.com/office/drawing/2014/main" id="{3DABB6E1-EFA5-3689-31D9-2FFAD418BF3F}"/>
              </a:ext>
            </a:extLst>
          </p:cNvPr>
          <p:cNvSpPr>
            <a:spLocks noGrp="1"/>
          </p:cNvSpPr>
          <p:nvPr>
            <p:ph type="dt" sz="half" idx="1001"/>
          </p:nvPr>
        </p:nvSpPr>
        <p:spPr>
          <a:xfrm>
            <a:off x="10744200" y="6553200"/>
            <a:ext cx="762000" cy="254000"/>
          </a:xfrm>
        </p:spPr>
        <p:txBody>
          <a:bodyPr/>
          <a:lstStyle>
            <a:lvl1pPr algn="r">
              <a:defRPr/>
            </a:lvl1pPr>
          </a:lstStyle>
          <a:p>
            <a:fld id="{2E8C6A55-D52A-49F9-A434-1C257A66B6D6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3DABB6E1-EFA5-3689-31D9-2FFAD418BF3F}"/>
              </a:ext>
            </a:extLst>
          </p:cNvPr>
          <p:cNvSpPr>
            <a:spLocks noGrp="1"/>
          </p:cNvSpPr>
          <p:nvPr userDrawn="1"/>
        </p:nvSpPr>
        <p:spPr>
          <a:xfrm>
            <a:off x="3073400" y="6553200"/>
            <a:ext cx="7620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8C6A55-D52A-49F9-A434-1C257A66B6D6}" type="datetime4">
              <a:rPr lang="nl-NL" smtClean="0"/>
              <a:pPr/>
              <a:t>17 december 2025</a:t>
            </a:fld>
            <a:endParaRPr lang="nl-NL" dirty="0"/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BC3B4571-F259-4318-FB5E-758185E4DDFD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>
          <a:xfrm>
            <a:off x="11569700" y="6553200"/>
            <a:ext cx="393700" cy="254000"/>
          </a:xfrm>
        </p:spPr>
        <p:txBody>
          <a:bodyPr/>
          <a:lstStyle>
            <a:lvl1pPr algn="r">
              <a:defRPr/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613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01_***Title 2">
            <a:extLst>
              <a:ext uri="{FF2B5EF4-FFF2-40B4-BE49-F238E27FC236}">
                <a16:creationId xmlns:a16="http://schemas.microsoft.com/office/drawing/2014/main" id="{2FD62A5F-DB6C-F6C9-84F6-942550040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[Hoofdstuk titel]</a:t>
            </a:r>
            <a:endParaRPr lang="nl-NL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B737F95-47E5-730B-9DA9-DF56713E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>
            <a:lvl1pPr algn="r">
              <a:defRPr/>
            </a:lvl1pPr>
          </a:lstStyle>
          <a:p>
            <a:fld id="{B6D50166-7B16-42A5-8AD1-D6522B140C10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07F0E15-A4D0-6572-84FE-E07F4800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3DE94A-91BD-D7BF-252C-67BE9C36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>
            <a:lvl1pPr algn="r">
              <a:defRPr/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681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5" name="01_Title 2">
            <a:extLst>
              <a:ext uri="{FF2B5EF4-FFF2-40B4-BE49-F238E27FC236}">
                <a16:creationId xmlns:a16="http://schemas.microsoft.com/office/drawing/2014/main" id="{AB42A4A1-1BD4-47F5-643F-439B304F4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6" name="02_Content Placeholder 3[PHJU]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EE9458E5-BBFE-F8AD-309C-AC7D0934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F89A4778-55DE-4B61-A3BB-2E7D2AD2AAEB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39475D4-D97A-A5CA-CD63-9AB2BD4E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7BC5C5CC-BAE0-5DDC-1CF1-618BCF20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tekst+foto(R)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01_Title 1">
            <a:extLst>
              <a:ext uri="{FF2B5EF4-FFF2-40B4-BE49-F238E27FC236}">
                <a16:creationId xmlns:a16="http://schemas.microsoft.com/office/drawing/2014/main" id="{E757B588-6C17-C446-05FB-D3CA78A4E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604020202020204" charset="0"/>
              </a:defRPr>
            </a:lvl1pPr>
          </a:lstStyle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17" name="02_Placeholder 2[PHJU]">
            <a:extLst>
              <a:ext uri="{FF2B5EF4-FFF2-40B4-BE49-F238E27FC236}">
                <a16:creationId xmlns:a16="http://schemas.microsoft.com/office/drawing/2014/main" id="{1312B15C-D287-972C-EA43-AC1A12B3C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[Tekst]</a:t>
            </a:r>
          </a:p>
        </p:txBody>
      </p:sp>
      <p:sp>
        <p:nvSpPr>
          <p:cNvPr id="18" name="03_Frame 3[PHJU]">
            <a:extLst>
              <a:ext uri="{FF2B5EF4-FFF2-40B4-BE49-F238E27FC236}">
                <a16:creationId xmlns:a16="http://schemas.microsoft.com/office/drawing/2014/main" id="{A61642D3-C4D6-0918-15CE-CB4418DC6B95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6096000" y="1828800"/>
            <a:ext cx="5867400" cy="4572000"/>
          </a:xfrm>
          <a:custGeom>
            <a:avLst/>
            <a:gdLst>
              <a:gd name="T0" fmla="*/ 2880 w 18480"/>
              <a:gd name="T1" fmla="*/ 0 h 14400"/>
              <a:gd name="T2" fmla="*/ 0 w 18480"/>
              <a:gd name="T3" fmla="*/ 2880 h 14400"/>
              <a:gd name="T4" fmla="*/ 0 w 18480"/>
              <a:gd name="T5" fmla="*/ 14400 h 14400"/>
              <a:gd name="T6" fmla="*/ 18480 w 18480"/>
              <a:gd name="T7" fmla="*/ 14400 h 14400"/>
              <a:gd name="T8" fmla="*/ 18480 w 18480"/>
              <a:gd name="T9" fmla="*/ 0 h 14400"/>
              <a:gd name="T10" fmla="*/ 2880 w 18480"/>
              <a:gd name="T11" fmla="*/ 0 h 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80" h="14400">
                <a:moveTo>
                  <a:pt x="2880" y="0"/>
                </a:moveTo>
                <a:cubicBezTo>
                  <a:pt x="1289" y="0"/>
                  <a:pt x="0" y="1289"/>
                  <a:pt x="0" y="288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18480" y="14400"/>
                  <a:pt x="18480" y="14400"/>
                  <a:pt x="18480" y="14400"/>
                </a:cubicBezTo>
                <a:cubicBezTo>
                  <a:pt x="18480" y="0"/>
                  <a:pt x="18480" y="0"/>
                  <a:pt x="18480" y="0"/>
                </a:cubicBezTo>
                <a:lnTo>
                  <a:pt x="2880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6FB83BBE-5146-2620-503E-1968ABB1DAFB}"/>
              </a:ext>
            </a:extLst>
          </p:cNvPr>
          <p:cNvSpPr>
            <a:spLocks noGrp="1"/>
          </p:cNvSpPr>
          <p:nvPr>
            <p:ph type="dt" sz="half" idx="1001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E73FB274-0E1B-46FF-A083-83C5A5F80E93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1C425FD4-6D07-C8CB-A405-0E1EF2D3E73F}"/>
              </a:ext>
            </a:extLst>
          </p:cNvPr>
          <p:cNvSpPr>
            <a:spLocks noGrp="1"/>
          </p:cNvSpPr>
          <p:nvPr>
            <p:ph type="ftr" sz="quarter" idx="1002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5E193F1B-FD9C-3278-A15D-987376A74D75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10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3100"/>
            <a:ext cx="10820400" cy="901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Placeholder 2 [PHJU]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10820400" cy="401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44200" y="6553200"/>
            <a:ext cx="7620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BC58DBA6-9312-4E5D-B3F3-EAA5618F1ECB}" type="datetime4">
              <a:rPr lang="nl-NL" smtClean="0"/>
              <a:pPr/>
              <a:t>17 december 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3400" y="6553200"/>
            <a:ext cx="60452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hier bijvoorbeeld de titel van de presentatie, via Invoegen Kop &amp;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9700" y="6553200"/>
            <a:ext cx="3937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6 (JU-Free)">
            <a:extLst>
              <a:ext uri="{FF2B5EF4-FFF2-40B4-BE49-F238E27FC236}">
                <a16:creationId xmlns:a16="http://schemas.microsoft.com/office/drawing/2014/main" id="{CCC9528B-0FC2-BE8A-AE48-14B2AB32B0F2}"/>
              </a:ext>
            </a:extLst>
          </p:cNvPr>
          <p:cNvSpPr>
            <a:spLocks/>
          </p:cNvSpPr>
          <p:nvPr userDrawn="1"/>
        </p:nvSpPr>
        <p:spPr>
          <a:xfrm>
            <a:off x="228600" y="6553200"/>
            <a:ext cx="29210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nl-NL" sz="700" b="1" noProof="1">
                <a:solidFill>
                  <a:schemeClr val="tx1"/>
                </a:solidFill>
                <a:latin typeface="+mj-lt"/>
              </a:rPr>
              <a:t>Ministerie van Sociale Zaken en Werkgelegenheid</a:t>
            </a:r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6" r:id="rId3"/>
    <p:sldLayoutId id="2147483674" r:id="rId4"/>
    <p:sldLayoutId id="2147483675" r:id="rId5"/>
    <p:sldLayoutId id="2147483662" r:id="rId6"/>
    <p:sldLayoutId id="2147483663" r:id="rId7"/>
    <p:sldLayoutId id="2147483650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52" r:id="rId16"/>
    <p:sldLayoutId id="2147483654" r:id="rId17"/>
    <p:sldLayoutId id="2147483655" r:id="rId18"/>
    <p:sldLayoutId id="2147483677" r:id="rId19"/>
    <p:sldLayoutId id="2147483678" r:id="rId20"/>
  </p:sldLayoutIdLst>
  <p:hf hdr="0" ft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-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&gt;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486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16200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3379DE0E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280E53CF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5_B574247E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28_7C44135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A_FB44240D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40D818-9BFD-8A3B-3E3A-7399F73E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600"/>
            <a:ext cx="10820400" cy="3353656"/>
          </a:xfrm>
        </p:spPr>
        <p:txBody>
          <a:bodyPr/>
          <a:lstStyle/>
          <a:p>
            <a:r>
              <a:rPr lang="nl-NL" dirty="0"/>
              <a:t>WELKOM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Nieuwe richtlijn &amp; opleidingen asbest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EBDBBB-B9A4-2A5F-1CED-C3D0AE9E976F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>
          <a:xfrm>
            <a:off x="685800" y="5143500"/>
            <a:ext cx="10820400" cy="266700"/>
          </a:xfrm>
        </p:spPr>
        <p:txBody>
          <a:bodyPr/>
          <a:lstStyle/>
          <a:p>
            <a:r>
              <a:rPr lang="nl-NL" dirty="0"/>
              <a:t>8 &amp; 9 december 2025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C6D2E7B-E67A-4EC3-C386-13CFC3425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724828"/>
            <a:ext cx="10820400" cy="266700"/>
          </a:xfrm>
        </p:spPr>
        <p:txBody>
          <a:bodyPr/>
          <a:lstStyle/>
          <a:p>
            <a:r>
              <a:rPr lang="nl-NL" dirty="0"/>
              <a:t>Fleur Clemens &amp; Anne van Putten, Ministerie SZW</a:t>
            </a:r>
          </a:p>
        </p:txBody>
      </p:sp>
    </p:spTree>
    <p:extLst>
      <p:ext uri="{BB962C8B-B14F-4D97-AF65-F5344CB8AC3E}">
        <p14:creationId xmlns:p14="http://schemas.microsoft.com/office/powerpoint/2010/main" val="51042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1CD11-8AE2-1E4C-D1A6-59C345B2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opleiding</a:t>
            </a:r>
            <a:r>
              <a:rPr lang="en-US" dirty="0"/>
              <a:t> </a:t>
            </a:r>
            <a:r>
              <a:rPr lang="en-US" dirty="0" err="1"/>
              <a:t>eruit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90B343-C22F-ED9C-A03F-AA4CC98EE0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800" y="1352740"/>
            <a:ext cx="7726680" cy="3948221"/>
          </a:xfrm>
        </p:spPr>
        <p:txBody>
          <a:bodyPr/>
          <a:lstStyle/>
          <a:p>
            <a:r>
              <a:rPr lang="nl-NL" sz="2400" b="1" dirty="0"/>
              <a:t>Duur en inhoud afgestemd op beroep, werkmethoden, kennis en vaardigheden </a:t>
            </a:r>
          </a:p>
          <a:p>
            <a:r>
              <a:rPr lang="nl-NL" sz="2400" b="1" dirty="0">
                <a:solidFill>
                  <a:srgbClr val="00B050"/>
                </a:solidFill>
              </a:rPr>
              <a:t>Theorie- en praktijkgedeelte </a:t>
            </a:r>
            <a:r>
              <a:rPr lang="nl-NL" sz="2400" b="1" i="1" dirty="0">
                <a:solidFill>
                  <a:srgbClr val="00B050"/>
                </a:solidFill>
              </a:rPr>
              <a:t>(nieuwe eis richtlijn) </a:t>
            </a:r>
          </a:p>
          <a:p>
            <a:r>
              <a:rPr lang="nl-NL" sz="2400" b="1" dirty="0"/>
              <a:t>Bewijs van deelname in startopleiding en asbestverwijdering beperkt, examinering in de andere categorieën</a:t>
            </a:r>
          </a:p>
          <a:p>
            <a:r>
              <a:rPr lang="nl-NL" sz="2400" b="1" dirty="0"/>
              <a:t>Kennis bijhouden: minimaal 1x/3 jaar bijscholing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CB06FF52-2854-22ED-E978-CDD1923D277A}"/>
              </a:ext>
            </a:extLst>
          </p:cNvPr>
          <p:cNvPicPr>
            <a:picLocks noGrp="1" noChangeAspect="1"/>
          </p:cNvPicPr>
          <p:nvPr>
            <p:ph type="pic" idx="100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9194"/>
          <a:stretch>
            <a:fillRect/>
          </a:stretch>
        </p:blipFill>
        <p:spPr>
          <a:xfrm>
            <a:off x="7838194" y="3657600"/>
            <a:ext cx="4125206" cy="2527300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D7421E-3FD0-1311-892E-CD6C638F7B45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fld id="{E73FB274-0E1B-46FF-A083-83C5A5F80E93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4C7F3F-AC65-F25A-2BB4-847F28615D7C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36247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D8FCB-FD83-CD0A-1882-7247E31C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wordt een opleiding erkend en geregistreerd?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9E18AA-95C6-413B-58A4-9BF3AF7E59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800" y="1422935"/>
            <a:ext cx="6494646" cy="483079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sz="2400" b="1" dirty="0"/>
              <a:t>Aanvraag bij en erkenning door erkennende instantie (naar verwachting Ascert)</a:t>
            </a:r>
          </a:p>
          <a:p>
            <a:pPr lvl="0">
              <a:lnSpc>
                <a:spcPct val="100000"/>
              </a:lnSpc>
            </a:pPr>
            <a:r>
              <a:rPr lang="nl-NL" sz="2400" b="1" dirty="0"/>
              <a:t>Instelling, instructeur en opleiding voldoen aan een aantal kwalitatieve en inhoudelijke eisen</a:t>
            </a:r>
          </a:p>
          <a:p>
            <a:pPr lvl="0">
              <a:lnSpc>
                <a:spcPct val="100000"/>
              </a:lnSpc>
            </a:pPr>
            <a:r>
              <a:rPr lang="nl-NL" sz="2400" b="1" dirty="0"/>
              <a:t>Ook zzp’ers en interne opleidingen kunnen worden erkend, als ze aan de eisen voldoen.</a:t>
            </a:r>
          </a:p>
          <a:p>
            <a:pPr lvl="0">
              <a:lnSpc>
                <a:spcPct val="100000"/>
              </a:lnSpc>
            </a:pPr>
            <a:r>
              <a:rPr lang="nl-NL" sz="2400" b="1" dirty="0"/>
              <a:t>Opleiders registreren de opgeleide werkenden in register Gezond en Veilig werken met Asbest.</a:t>
            </a:r>
          </a:p>
          <a:p>
            <a:pPr>
              <a:lnSpc>
                <a:spcPct val="100000"/>
              </a:lnSpc>
            </a:pPr>
            <a:r>
              <a:rPr lang="nl-NL" sz="2400" b="1" dirty="0"/>
              <a:t>Bij meer dan 3 jaar geen bijscholing wordt registratie verwijderd.</a:t>
            </a:r>
          </a:p>
          <a:p>
            <a:pPr lvl="0">
              <a:lnSpc>
                <a:spcPct val="100000"/>
              </a:lnSpc>
            </a:pPr>
            <a:endParaRPr lang="nl-NL" sz="2400" b="1" dirty="0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D378094F-DD14-98F6-E554-20B19D8992A0}"/>
              </a:ext>
            </a:extLst>
          </p:cNvPr>
          <p:cNvPicPr>
            <a:picLocks noGrp="1" noChangeAspect="1"/>
          </p:cNvPicPr>
          <p:nvPr>
            <p:ph type="pic" idx="100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5011"/>
          <a:stretch>
            <a:fillRect/>
          </a:stretch>
        </p:blipFill>
        <p:spPr>
          <a:xfrm>
            <a:off x="7146689" y="2502568"/>
            <a:ext cx="4816710" cy="3898232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D2D244-13BB-916C-FA0C-71E55C7FA884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fld id="{E73FB274-0E1B-46FF-A083-83C5A5F80E93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DB718A-C99C-EC26-4C24-89B61E38FAA9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20275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685F6-E7D6-70BB-1302-FD4E8B1E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3100"/>
            <a:ext cx="10820400" cy="901700"/>
          </a:xfrm>
        </p:spPr>
        <p:txBody>
          <a:bodyPr anchor="t">
            <a:normAutofit/>
          </a:bodyPr>
          <a:lstStyle/>
          <a:p>
            <a:r>
              <a:rPr lang="nl-NL" dirty="0"/>
              <a:t>Overgangsbepalingen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07FC8C-9925-C7F2-01FA-983436C3B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574800"/>
            <a:ext cx="5577434" cy="4013200"/>
          </a:xfrm>
        </p:spPr>
        <p:txBody>
          <a:bodyPr>
            <a:normAutofit/>
          </a:bodyPr>
          <a:lstStyle/>
          <a:p>
            <a:r>
              <a:rPr lang="nl-NL" sz="2400" b="1" dirty="0"/>
              <a:t>Doel is een soepele overgang naar het nieuwe systeem.</a:t>
            </a:r>
          </a:p>
          <a:p>
            <a:r>
              <a:rPr lang="nl-NL" sz="2400" b="1" dirty="0"/>
              <a:t>Uitgangspunt voor persoonsgecertificeerde werknemers (DAV/DTA/DIA/ADK) is dat zij met (beperkte) bijscholing in nieuwe register worden opgenomen.</a:t>
            </a:r>
          </a:p>
          <a:p>
            <a:r>
              <a:rPr lang="nl-NL" sz="2400" b="1" dirty="0"/>
              <a:t>Bij andere huidige opleidingen ligt dit minder voor de hand, omdat minder goed duidelijk is wat er nu al in opleiding zit.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6FDD47E-BA4B-99DC-DA5B-3D49C6F652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0500" y="2101898"/>
            <a:ext cx="4965700" cy="33146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AE01E4-58ED-5E55-BC3C-BA9EA9D3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73FB274-0E1B-46FF-A083-83C5A5F80E93}" type="datetime4">
              <a:rPr lang="nl-NL" smtClean="0"/>
              <a:pPr>
                <a:spcAft>
                  <a:spcPts val="600"/>
                </a:spcAft>
              </a:pPr>
              <a:t>17 december 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37773-E7CF-DECD-BA72-3348DFFC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35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190E9-C7B4-8E41-8B9A-69424864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3100"/>
            <a:ext cx="10820400" cy="523402"/>
          </a:xfrm>
        </p:spPr>
        <p:txBody>
          <a:bodyPr/>
          <a:lstStyle/>
          <a:p>
            <a:r>
              <a:rPr lang="nl-NL" dirty="0"/>
              <a:t>Tijdlijn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7D9057-6876-A602-01F3-678596AE15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799" y="1458930"/>
            <a:ext cx="10584951" cy="4306870"/>
          </a:xfrm>
        </p:spPr>
        <p:txBody>
          <a:bodyPr/>
          <a:lstStyle/>
          <a:p>
            <a:r>
              <a:rPr lang="nl-NL" sz="2400" b="1" dirty="0"/>
              <a:t>Eerste kwartaal: nieuwe regelgeving in internetconsultatie.</a:t>
            </a:r>
          </a:p>
          <a:p>
            <a:r>
              <a:rPr lang="nl-NL" sz="2400" b="1" dirty="0"/>
              <a:t>Jan – maart 2026: verdere gesprek met u / werkveld over uitwerking implementatie.</a:t>
            </a:r>
          </a:p>
          <a:p>
            <a:r>
              <a:rPr lang="nl-NL" sz="2400" b="1" dirty="0"/>
              <a:t>April – juni 2026: opleiders passen opleidingen aan en vragen erkenning aan.</a:t>
            </a:r>
          </a:p>
          <a:p>
            <a:r>
              <a:rPr lang="nl-NL" sz="2400" b="1" dirty="0"/>
              <a:t>Mei – oktober 2026: opleidingen worden erkend</a:t>
            </a:r>
          </a:p>
          <a:p>
            <a:r>
              <a:rPr lang="nl-NL" sz="2400" b="1" dirty="0"/>
              <a:t>Vanaf 1 januari 2027: nieuwe opleidingen staan klaar voor instroom.</a:t>
            </a:r>
          </a:p>
          <a:p>
            <a:r>
              <a:rPr lang="nl-NL" sz="2400" b="1" dirty="0"/>
              <a:t>1 januari – 1 juli 2027: overgangsperiode van oude naar nieuwe stelstel</a:t>
            </a:r>
          </a:p>
          <a:p>
            <a:r>
              <a:rPr lang="nl-NL" sz="2400" b="1" dirty="0"/>
              <a:t>Na 1 juli 2027: overgangsperiode voorbij, bedrijven moeten aan alle bepalingen voldoen, inclusief geschoold personeel. Bedrijven die asbest verwijderen krijgen geen vergunning als zij geen geschoold personeel hebben. 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126983-3EC7-B570-C429-13F7FD6CEF10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fld id="{E73FB274-0E1B-46FF-A083-83C5A5F80E93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9434AE-A65B-C517-C80C-1CB0F136921E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628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84DBB-F522-CEA5-0F28-D2D3DA35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0" y="5778500"/>
            <a:ext cx="6032500" cy="901700"/>
          </a:xfrm>
        </p:spPr>
        <p:txBody>
          <a:bodyPr/>
          <a:lstStyle/>
          <a:p>
            <a:r>
              <a:rPr lang="nl-NL" dirty="0"/>
              <a:t>Graag uw vragen &amp; reacties!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EB1513-ACD1-F85D-321A-AEC13A8097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800" y="1316264"/>
            <a:ext cx="10645588" cy="4328886"/>
          </a:xfrm>
        </p:spPr>
        <p:txBody>
          <a:bodyPr/>
          <a:lstStyle/>
          <a:p>
            <a:r>
              <a:rPr lang="nl-NL" sz="2400" b="1" dirty="0"/>
              <a:t>In hoeverre voldoet uw opleiding al aan de nieuwe richtlijn / wat moet u nog aanpassen? Hebben jullie opleidingen bijvoorbeeld al een praktijkgedeelte?</a:t>
            </a:r>
          </a:p>
          <a:p>
            <a:r>
              <a:rPr lang="nl-NL" sz="2400" b="1" dirty="0"/>
              <a:t>Verwacht u uw opleidingen vóór 1 juli 2026 te kunnen aanpassen aan de nieuwe eisen?</a:t>
            </a:r>
          </a:p>
          <a:p>
            <a:r>
              <a:rPr lang="nl-NL" sz="2400" b="1" dirty="0"/>
              <a:t>Kunt u in eerste helft 2027 (overgangsperiode) snel opschalen om de verwachte piek op te vangen? Bijv. voldoende gekwalificeerd personeel? Wat is er nodig om te voorzien in bij/nascholing, en om de nieuwe instroom op te vangen? </a:t>
            </a:r>
          </a:p>
          <a:p>
            <a:r>
              <a:rPr lang="nl-NL" sz="2400" b="1" dirty="0"/>
              <a:t>Is er overal al sprake van examinering?</a:t>
            </a:r>
          </a:p>
          <a:p>
            <a:r>
              <a:rPr lang="nl-NL" sz="2400" b="1" dirty="0"/>
              <a:t>Verzoek: geeft u vooral signaal door via uw branche aan de sectorkamer van het SBB: goed idee om het MBO keuzedeel asbestoriëntatie aan te passen.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932EA3-961A-97D4-8B5B-9AA4FF7236FA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fld id="{E73FB274-0E1B-46FF-A083-83C5A5F80E93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FA4D6E-D571-F9EF-6675-6EF63DF5BB85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4283AD2-AE0A-1FE2-CCE0-A1D290366143}"/>
              </a:ext>
            </a:extLst>
          </p:cNvPr>
          <p:cNvSpPr txBox="1"/>
          <p:nvPr/>
        </p:nvSpPr>
        <p:spPr>
          <a:xfrm>
            <a:off x="685800" y="5365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+mj-lt"/>
              </a:rPr>
              <a:t>Dialoog</a:t>
            </a:r>
          </a:p>
        </p:txBody>
      </p:sp>
    </p:spTree>
    <p:extLst>
      <p:ext uri="{BB962C8B-B14F-4D97-AF65-F5344CB8AC3E}">
        <p14:creationId xmlns:p14="http://schemas.microsoft.com/office/powerpoint/2010/main" val="258467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E6873-0440-B084-AD61-61255575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600"/>
            <a:ext cx="10876660" cy="711200"/>
          </a:xfrm>
        </p:spPr>
        <p:txBody>
          <a:bodyPr/>
          <a:lstStyle/>
          <a:p>
            <a:r>
              <a:rPr lang="nl-NL" dirty="0"/>
              <a:t>Dank u wel!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D7DC69D1-0B7E-B5BD-147E-A8ACF0AB9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4020954" cy="1092200"/>
          </a:xfrm>
        </p:spPr>
        <p:txBody>
          <a:bodyPr/>
          <a:lstStyle/>
          <a:p>
            <a:r>
              <a:rPr lang="nl-NL" dirty="0"/>
              <a:t>Dank voor uw aandacht &amp; inbreng!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80070D2-53BC-8067-18EB-3768D3FEE3C6}"/>
              </a:ext>
            </a:extLst>
          </p:cNvPr>
          <p:cNvSpPr txBox="1"/>
          <p:nvPr/>
        </p:nvSpPr>
        <p:spPr>
          <a:xfrm>
            <a:off x="4314548" y="4119239"/>
            <a:ext cx="4035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Nieuwsbrief asbest ontvangen?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Postbusasbest@minszw.nl</a:t>
            </a:r>
          </a:p>
        </p:txBody>
      </p:sp>
    </p:spTree>
    <p:extLst>
      <p:ext uri="{BB962C8B-B14F-4D97-AF65-F5344CB8AC3E}">
        <p14:creationId xmlns:p14="http://schemas.microsoft.com/office/powerpoint/2010/main" val="30442876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F25F2-6897-6297-8167-EEA8F74A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E28748-C06D-0703-F1C4-2C044C3C8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7DE9D789-134F-A6A5-5D85-2484DBC9F21A}"/>
              </a:ext>
            </a:extLst>
          </p:cNvPr>
          <p:cNvSpPr txBox="1">
            <a:spLocks/>
          </p:cNvSpPr>
          <p:nvPr/>
        </p:nvSpPr>
        <p:spPr>
          <a:xfrm>
            <a:off x="607141" y="240480"/>
            <a:ext cx="10820400" cy="10198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kumimoji="0" sz="5400" b="1" i="0" u="none" kern="1200" baseline="0">
                <a:solidFill>
                  <a:schemeClr val="tx2">
                    <a:lumMod val="100000"/>
                  </a:schemeClr>
                </a:solidFill>
                <a:latin typeface="RijksSansTT" panose="020B0604020202020204" charset="0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Opleidingen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4A0331FF-1E09-B7C3-889D-9E58F0F2EABF}"/>
              </a:ext>
            </a:extLst>
          </p:cNvPr>
          <p:cNvSpPr txBox="1">
            <a:spLocks/>
          </p:cNvSpPr>
          <p:nvPr/>
        </p:nvSpPr>
        <p:spPr>
          <a:xfrm>
            <a:off x="11491041" y="6120580"/>
            <a:ext cx="393700" cy="287287"/>
          </a:xfrm>
          <a:prstGeom prst="rect">
            <a:avLst/>
          </a:prstGeom>
        </p:spPr>
        <p:txBody>
          <a:bodyPr/>
          <a:lstStyle>
            <a:defPPr lvl="0">
              <a:defRPr lang="nl-NL"/>
            </a:defPPr>
            <a:lvl1pPr marL="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583FDE-C443-E147-445F-A7696241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9" y="843409"/>
            <a:ext cx="7744286" cy="4219875"/>
          </a:xfrm>
          <a:prstGeom prst="rect">
            <a:avLst/>
          </a:prstGeom>
        </p:spPr>
      </p:pic>
      <p:sp>
        <p:nvSpPr>
          <p:cNvPr id="8" name="Pijl: omlaag 7">
            <a:extLst>
              <a:ext uri="{FF2B5EF4-FFF2-40B4-BE49-F238E27FC236}">
                <a16:creationId xmlns:a16="http://schemas.microsoft.com/office/drawing/2014/main" id="{44B99C53-253F-C73B-37BA-511839CE4C0D}"/>
              </a:ext>
            </a:extLst>
          </p:cNvPr>
          <p:cNvSpPr/>
          <p:nvPr/>
        </p:nvSpPr>
        <p:spPr>
          <a:xfrm rot="5400000">
            <a:off x="9059593" y="583536"/>
            <a:ext cx="1325884" cy="34100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2797F16F-792C-5AD0-1285-7507436FD36F}"/>
              </a:ext>
            </a:extLst>
          </p:cNvPr>
          <p:cNvSpPr/>
          <p:nvPr/>
        </p:nvSpPr>
        <p:spPr>
          <a:xfrm rot="16200000">
            <a:off x="688596" y="4288451"/>
            <a:ext cx="1325884" cy="21263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1907AF-CD69-CCD2-3728-9875FB9EF146}"/>
              </a:ext>
            </a:extLst>
          </p:cNvPr>
          <p:cNvSpPr txBox="1"/>
          <p:nvPr/>
        </p:nvSpPr>
        <p:spPr>
          <a:xfrm>
            <a:off x="194584" y="5063284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Huidige Arbobesluit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FBC911F-8611-2BF8-7844-CD51E84026FD}"/>
              </a:ext>
            </a:extLst>
          </p:cNvPr>
          <p:cNvSpPr txBox="1"/>
          <p:nvPr/>
        </p:nvSpPr>
        <p:spPr>
          <a:xfrm>
            <a:off x="3354589" y="460986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Richtlijn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2CA64E6-3015-95E2-255A-CB5BF8890281}"/>
              </a:ext>
            </a:extLst>
          </p:cNvPr>
          <p:cNvSpPr txBox="1"/>
          <p:nvPr/>
        </p:nvSpPr>
        <p:spPr>
          <a:xfrm>
            <a:off x="8338920" y="2088117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Richtlijn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58DB69D-FCCF-01D4-DA1F-33A58083BF6D}"/>
              </a:ext>
            </a:extLst>
          </p:cNvPr>
          <p:cNvSpPr/>
          <p:nvPr/>
        </p:nvSpPr>
        <p:spPr>
          <a:xfrm>
            <a:off x="194584" y="2593385"/>
            <a:ext cx="6316093" cy="455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469794-F6BB-9403-5028-9471E4C5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26" y="3790487"/>
            <a:ext cx="8996514" cy="26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8AF3A-D12D-A856-FC9F-B48C421D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22" y="591065"/>
            <a:ext cx="10820400" cy="990600"/>
          </a:xfrm>
        </p:spPr>
        <p:txBody>
          <a:bodyPr/>
          <a:lstStyle/>
          <a:p>
            <a:r>
              <a:rPr lang="nl-NL" dirty="0"/>
              <a:t>Context: renovatiegolf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BAFFFB-CA4A-26DF-9F8F-ACDDFA43A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93" y="1939895"/>
            <a:ext cx="5467092" cy="36512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91A87A-B0E0-BD42-9A8A-94C71A482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70" y="1961839"/>
            <a:ext cx="4839008" cy="36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4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45F92-C4D9-182A-50D4-8C7C6E80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15603"/>
            <a:ext cx="10820400" cy="682375"/>
          </a:xfrm>
        </p:spPr>
        <p:txBody>
          <a:bodyPr/>
          <a:lstStyle/>
          <a:p>
            <a:r>
              <a:rPr lang="nl-NL" dirty="0"/>
              <a:t>Nieuwe EU-richtlijn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0871BB-ED8B-D6F0-E4D1-3F160345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97978"/>
            <a:ext cx="10776430" cy="27045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D04C0E6C-4B85-3949-F8F5-BA3806A02C25}"/>
              </a:ext>
            </a:extLst>
          </p:cNvPr>
          <p:cNvSpPr txBox="1">
            <a:spLocks/>
          </p:cNvSpPr>
          <p:nvPr/>
        </p:nvSpPr>
        <p:spPr>
          <a:xfrm>
            <a:off x="685800" y="4664598"/>
            <a:ext cx="10776430" cy="1794076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800" b="1" dirty="0"/>
              <a:t>Publicatie: 				22-11-2023</a:t>
            </a:r>
          </a:p>
          <a:p>
            <a:pPr lvl="0"/>
            <a:r>
              <a:rPr lang="nl-NL" sz="2800" b="1" dirty="0"/>
              <a:t>In werking: 				21-12-2023</a:t>
            </a:r>
          </a:p>
          <a:p>
            <a:pPr lvl="0"/>
            <a:r>
              <a:rPr lang="nl-NL" sz="2800" b="1" dirty="0"/>
              <a:t>Implementatie: 			21-12-2025</a:t>
            </a:r>
          </a:p>
          <a:p>
            <a:pPr lvl="0"/>
            <a:r>
              <a:rPr lang="nl-NL" sz="2800" b="1" dirty="0"/>
              <a:t>Beoogde inwerkingtreding: 	1-1-2027 </a:t>
            </a:r>
          </a:p>
          <a:p>
            <a:pPr lvl="0"/>
            <a:endParaRPr lang="nl-NL" sz="2800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48361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7B326-E1C3-C3DD-281C-C7A8AF83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3100"/>
            <a:ext cx="10820400" cy="9017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kumimoji="0" lang="nl-NL" sz="4800" b="1" i="0" u="none" kern="1200" baseline="0" dirty="0">
                <a:latin typeface="RijksSansTT" panose="020B0604020202020204" charset="0"/>
                <a:ea typeface="+mj-ea"/>
                <a:cs typeface="+mj-cs"/>
              </a:rPr>
              <a:t>Wat verandert er in den brede?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32692D4B-4EB3-666E-339B-29920B09FB38}"/>
              </a:ext>
            </a:extLst>
          </p:cNvPr>
          <p:cNvSpPr txBox="1">
            <a:spLocks/>
          </p:cNvSpPr>
          <p:nvPr/>
        </p:nvSpPr>
        <p:spPr>
          <a:xfrm>
            <a:off x="685800" y="1681730"/>
            <a:ext cx="4965700" cy="4503170"/>
          </a:xfrm>
          <a:prstGeom prst="rect">
            <a:avLst/>
          </a:prstGeom>
        </p:spPr>
        <p:txBody>
          <a:bodyPr vert="horz" lIns="0" tIns="0" rIns="0" bIns="0" numCol="1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r>
              <a:rPr lang="nl-NL" sz="2800" b="1" kern="1200" dirty="0">
                <a:latin typeface="+mn-lt"/>
                <a:ea typeface="+mn-ea"/>
                <a:cs typeface="+mn-cs"/>
              </a:rPr>
              <a:t>Vergunningplicht </a:t>
            </a:r>
            <a:r>
              <a:rPr lang="nl-NL" sz="2800" kern="1200" dirty="0">
                <a:latin typeface="+mn-lt"/>
                <a:ea typeface="+mn-ea"/>
                <a:cs typeface="+mn-cs"/>
              </a:rPr>
              <a:t>(</a:t>
            </a:r>
            <a:r>
              <a:rPr lang="nl-NL" sz="2800" dirty="0"/>
              <a:t>differentiatie</a:t>
            </a:r>
            <a:r>
              <a:rPr lang="nl-NL" sz="2800" kern="1200" dirty="0">
                <a:latin typeface="+mn-lt"/>
                <a:ea typeface="+mn-ea"/>
                <a:cs typeface="+mn-cs"/>
              </a:rPr>
              <a:t>)</a:t>
            </a:r>
          </a:p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r>
              <a:rPr lang="nl-NL" sz="2800" b="1" kern="1200" dirty="0">
                <a:latin typeface="+mn-lt"/>
                <a:ea typeface="+mn-ea"/>
                <a:cs typeface="+mn-cs"/>
              </a:rPr>
              <a:t>Opleidingen</a:t>
            </a:r>
          </a:p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endParaRPr lang="nl-NL" sz="2800" b="1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nl-NL" sz="2800" i="1" kern="1200" dirty="0">
                <a:latin typeface="+mn-lt"/>
                <a:ea typeface="+mn-ea"/>
                <a:cs typeface="+mn-cs"/>
              </a:rPr>
              <a:t>Deze onderwerpen worden vandaag niet behandeld, maar veranderen ook:</a:t>
            </a:r>
          </a:p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r>
              <a:rPr lang="nl-NL" sz="2800" kern="1200" dirty="0">
                <a:latin typeface="+mn-lt"/>
                <a:ea typeface="+mn-ea"/>
                <a:cs typeface="+mn-cs"/>
              </a:rPr>
              <a:t>Identificatie/inventarisatie</a:t>
            </a:r>
          </a:p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r>
              <a:rPr lang="nl-NL" sz="2800" kern="1200" dirty="0">
                <a:latin typeface="+mn-lt"/>
                <a:ea typeface="+mn-ea"/>
                <a:cs typeface="+mn-cs"/>
              </a:rPr>
              <a:t>Meldingen</a:t>
            </a:r>
          </a:p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r>
              <a:rPr lang="nl-NL" sz="2800" kern="1200" dirty="0">
                <a:latin typeface="+mn-lt"/>
                <a:ea typeface="+mn-ea"/>
                <a:cs typeface="+mn-cs"/>
              </a:rPr>
              <a:t>Eindbeoordelingen</a:t>
            </a:r>
          </a:p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r>
              <a:rPr lang="nl-NL" sz="2800" kern="1200" dirty="0">
                <a:latin typeface="+mn-lt"/>
                <a:ea typeface="+mn-ea"/>
                <a:cs typeface="+mn-cs"/>
              </a:rPr>
              <a:t>Tussentijdse metingen</a:t>
            </a:r>
          </a:p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r>
              <a:rPr lang="nl-NL" sz="2800" kern="1200" dirty="0">
                <a:latin typeface="+mn-lt"/>
                <a:ea typeface="+mn-ea"/>
                <a:cs typeface="+mn-cs"/>
              </a:rPr>
              <a:t>SMART-ns</a:t>
            </a:r>
          </a:p>
          <a:p>
            <a:pPr marL="162000" indent="-162000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•"/>
            </a:pPr>
            <a:endParaRPr lang="nl-NL" sz="17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1.181.000+ Verandering Stockfoto's, afbeeldingen en royalty ...">
            <a:extLst>
              <a:ext uri="{FF2B5EF4-FFF2-40B4-BE49-F238E27FC236}">
                <a16:creationId xmlns:a16="http://schemas.microsoft.com/office/drawing/2014/main" id="{01EDE902-EA27-D5E4-3196-3A637865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10784" b="-1"/>
          <a:stretch>
            <a:fillRect/>
          </a:stretch>
        </p:blipFill>
        <p:spPr bwMode="auto">
          <a:xfrm>
            <a:off x="7275442" y="2747846"/>
            <a:ext cx="4687957" cy="3652954"/>
          </a:xfrm>
          <a:custGeom>
            <a:avLst/>
            <a:gdLst>
              <a:gd name="T0" fmla="*/ 2880 w 18480"/>
              <a:gd name="T1" fmla="*/ 0 h 14400"/>
              <a:gd name="T2" fmla="*/ 0 w 18480"/>
              <a:gd name="T3" fmla="*/ 2880 h 14400"/>
              <a:gd name="T4" fmla="*/ 0 w 18480"/>
              <a:gd name="T5" fmla="*/ 14400 h 14400"/>
              <a:gd name="T6" fmla="*/ 18480 w 18480"/>
              <a:gd name="T7" fmla="*/ 14400 h 14400"/>
              <a:gd name="T8" fmla="*/ 18480 w 18480"/>
              <a:gd name="T9" fmla="*/ 0 h 14400"/>
              <a:gd name="T10" fmla="*/ 2880 w 18480"/>
              <a:gd name="T11" fmla="*/ 0 h 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80" h="14400">
                <a:moveTo>
                  <a:pt x="2880" y="0"/>
                </a:moveTo>
                <a:cubicBezTo>
                  <a:pt x="1289" y="0"/>
                  <a:pt x="0" y="1289"/>
                  <a:pt x="0" y="288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18480" y="14400"/>
                  <a:pt x="18480" y="14400"/>
                  <a:pt x="18480" y="14400"/>
                </a:cubicBezTo>
                <a:cubicBezTo>
                  <a:pt x="18480" y="0"/>
                  <a:pt x="18480" y="0"/>
                  <a:pt x="18480" y="0"/>
                </a:cubicBezTo>
                <a:lnTo>
                  <a:pt x="28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pic>
      <p:sp>
        <p:nvSpPr>
          <p:cNvPr id="1031" name="Date Placeholder 4">
            <a:extLst>
              <a:ext uri="{FF2B5EF4-FFF2-40B4-BE49-F238E27FC236}">
                <a16:creationId xmlns:a16="http://schemas.microsoft.com/office/drawing/2014/main" id="{FEC0ADD9-2E51-E6C9-1F81-73AB8611FDC0}"/>
              </a:ext>
            </a:extLst>
          </p:cNvPr>
          <p:cNvSpPr>
            <a:spLocks noGrp="1"/>
          </p:cNvSpPr>
          <p:nvPr>
            <p:ph type="dt" sz="half" idx="1001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73FB274-0E1B-46FF-A083-83C5A5F80E93}" type="datetime4">
              <a:rPr lang="nl-NL" smtClean="0"/>
              <a:pPr>
                <a:spcAft>
                  <a:spcPts val="600"/>
                </a:spcAft>
              </a:pPr>
              <a:t>17 december 2025</a:t>
            </a:fld>
            <a:endParaRPr lang="nl-NL"/>
          </a:p>
        </p:txBody>
      </p:sp>
      <p:sp>
        <p:nvSpPr>
          <p:cNvPr id="1033" name="Slide Number Placeholder 5">
            <a:extLst>
              <a:ext uri="{FF2B5EF4-FFF2-40B4-BE49-F238E27FC236}">
                <a16:creationId xmlns:a16="http://schemas.microsoft.com/office/drawing/2014/main" id="{E07D4931-7DF9-7CB0-9CF5-35250DB471C0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5468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D1E356-7BB6-7FF5-3D47-5B5F1544072C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fld id="{E73FB274-0E1B-46FF-A083-83C5A5F80E93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83F00A-FF49-0FC9-1056-941FE3B90D73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F3A2F38-F412-DB83-45CB-7B50C33A93EB}"/>
              </a:ext>
            </a:extLst>
          </p:cNvPr>
          <p:cNvSpPr txBox="1">
            <a:spLocks/>
          </p:cNvSpPr>
          <p:nvPr/>
        </p:nvSpPr>
        <p:spPr>
          <a:xfrm>
            <a:off x="201612" y="287548"/>
            <a:ext cx="10923588" cy="572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Differentiatie in bewijs van naleving</a:t>
            </a:r>
          </a:p>
          <a:p>
            <a:pPr lvl="0"/>
            <a:r>
              <a:rPr lang="nl-NL" sz="2000" b="0" i="1" dirty="0"/>
              <a:t>Op basis van hoofdproductgroepen</a:t>
            </a:r>
          </a:p>
        </p:txBody>
      </p:sp>
      <p:pic>
        <p:nvPicPr>
          <p:cNvPr id="11" name="Picture 2" descr="Asbest Dak Vervangen Verplicht: Wetten &amp; Werkwijze">
            <a:extLst>
              <a:ext uri="{FF2B5EF4-FFF2-40B4-BE49-F238E27FC236}">
                <a16:creationId xmlns:a16="http://schemas.microsoft.com/office/drawing/2014/main" id="{66E2DB1B-934F-6EFB-B79F-572D7DF1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21" y="2375092"/>
            <a:ext cx="3189922" cy="17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iliconenkit verwijderen? | De beste manier om kit te verwijderen">
            <a:extLst>
              <a:ext uri="{FF2B5EF4-FFF2-40B4-BE49-F238E27FC236}">
                <a16:creationId xmlns:a16="http://schemas.microsoft.com/office/drawing/2014/main" id="{A8FC736F-EC71-4118-F9B1-419CAF1B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97" y="534159"/>
            <a:ext cx="3189922" cy="17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Wat is asbest? - Clevers Asbestsanering">
            <a:extLst>
              <a:ext uri="{FF2B5EF4-FFF2-40B4-BE49-F238E27FC236}">
                <a16:creationId xmlns:a16="http://schemas.microsoft.com/office/drawing/2014/main" id="{2DA8E85B-AA2E-73ED-96EB-814E8E73F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65" y="4249372"/>
            <a:ext cx="3151853" cy="18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C97BB35-4F80-56B4-3B5A-5F5F0626D4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02"/>
          <a:stretch/>
        </p:blipFill>
        <p:spPr>
          <a:xfrm>
            <a:off x="266926" y="1306413"/>
            <a:ext cx="7368925" cy="47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4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ACEB5-FB1C-8768-4104-F1539626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3100"/>
            <a:ext cx="10820400" cy="901700"/>
          </a:xfrm>
        </p:spPr>
        <p:txBody>
          <a:bodyPr anchor="t">
            <a:normAutofit/>
          </a:bodyPr>
          <a:lstStyle/>
          <a:p>
            <a:r>
              <a:rPr lang="en-US" dirty="0"/>
              <a:t>Wat verandert </a:t>
            </a:r>
            <a:r>
              <a:rPr lang="nl-NL" dirty="0"/>
              <a:t>er in opleidingen asbest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BF9A07-6090-3A55-3F46-BFDC6DEB67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799" y="1277655"/>
            <a:ext cx="8157575" cy="4907245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nl-NL" sz="2400" b="1" dirty="0"/>
              <a:t>De nieuwe regelgeving verandert niet </a:t>
            </a:r>
            <a:r>
              <a:rPr lang="nl-NL" sz="2400" b="1" u="sng" dirty="0"/>
              <a:t>wie</a:t>
            </a:r>
            <a:r>
              <a:rPr lang="nl-NL" sz="2400" b="1" dirty="0"/>
              <a:t> moet zijn opgeleid, maar stelt aanvullende eisen: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De opleiding wordt gegeven door een door of namens de minister </a:t>
            </a:r>
            <a:r>
              <a:rPr lang="nl-NL" sz="2400" u="sng" dirty="0"/>
              <a:t>erkende opleider</a:t>
            </a:r>
            <a:r>
              <a:rPr lang="nl-NL" sz="2400" dirty="0"/>
              <a:t>;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De opleiding moet voldoen aan </a:t>
            </a:r>
            <a:r>
              <a:rPr lang="nl-NL" sz="2400" u="sng" dirty="0"/>
              <a:t>aanvullende eisen</a:t>
            </a:r>
            <a:r>
              <a:rPr lang="nl-NL" sz="2400" dirty="0"/>
              <a:t> (bijv. theorie- en praktijkgedeelte);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De afgeronde opleiding wordt </a:t>
            </a:r>
            <a:r>
              <a:rPr lang="nl-NL" sz="2400" u="sng" dirty="0"/>
              <a:t>geregistreerd</a:t>
            </a:r>
            <a:r>
              <a:rPr lang="nl-NL" sz="2400" dirty="0"/>
              <a:t> in het register gezond en veilig werken met asbest;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De opleiding vindt in ieder geval plaats </a:t>
            </a:r>
            <a:r>
              <a:rPr lang="nl-NL" sz="2400" u="sng" dirty="0"/>
              <a:t>aan het begin </a:t>
            </a:r>
            <a:r>
              <a:rPr lang="nl-NL" sz="2400" dirty="0"/>
              <a:t>van een arbeidsrelatie.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nl-NL" sz="2400" u="sng" dirty="0"/>
              <a:t>Persoonscertificatie vervalt.</a:t>
            </a:r>
            <a:endParaRPr lang="nl-NL" sz="1600" u="sng" dirty="0"/>
          </a:p>
          <a:p>
            <a:pPr marL="0" indent="0">
              <a:lnSpc>
                <a:spcPct val="95000"/>
              </a:lnSpc>
              <a:buNone/>
            </a:pPr>
            <a:endParaRPr lang="nl-NL" sz="1600" dirty="0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C3A0B6CB-9F81-5843-4C72-629ECC191CB1}"/>
              </a:ext>
            </a:extLst>
          </p:cNvPr>
          <p:cNvPicPr>
            <a:picLocks noGrp="1" noChangeAspect="1"/>
          </p:cNvPicPr>
          <p:nvPr>
            <p:ph type="pic" idx="100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"/>
          <a:stretch>
            <a:fillRect/>
          </a:stretch>
        </p:blipFill>
        <p:spPr>
          <a:xfrm>
            <a:off x="8843374" y="3969612"/>
            <a:ext cx="3120025" cy="2431188"/>
          </a:xfrm>
          <a:noFill/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95DDA2-3ABC-C2E0-A76E-41BFBE5E83FC}"/>
              </a:ext>
            </a:extLst>
          </p:cNvPr>
          <p:cNvSpPr>
            <a:spLocks noGrp="1"/>
          </p:cNvSpPr>
          <p:nvPr>
            <p:ph type="dt" sz="half" idx="1001"/>
          </p:nvPr>
        </p:nvSpPr>
        <p:spPr>
          <a:xfrm>
            <a:off x="10744200" y="6553200"/>
            <a:ext cx="762000" cy="25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73FB274-0E1B-46FF-A083-83C5A5F80E93}" type="datetime4">
              <a:rPr lang="nl-NL" smtClean="0"/>
              <a:pPr>
                <a:spcAft>
                  <a:spcPts val="600"/>
                </a:spcAft>
              </a:pPr>
              <a:t>17 december 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E26916-DB99-0E01-E69A-28BB69B2A9CD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>
          <a:xfrm>
            <a:off x="11569700" y="6553200"/>
            <a:ext cx="393700" cy="25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6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1733D-1670-5D06-E8F4-605C522E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moeten een opleiding volgen?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FD137E-A9C0-9982-95E4-25832E16AE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800" y="1421182"/>
            <a:ext cx="7744217" cy="464820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Wel werkzaamheden aan asbest 					</a:t>
            </a:r>
            <a:r>
              <a:rPr lang="nl-NL" sz="2400" b="1" dirty="0">
                <a:solidFill>
                  <a:srgbClr val="00B050"/>
                </a:solidFill>
              </a:rPr>
              <a:t>=</a:t>
            </a:r>
            <a:r>
              <a:rPr lang="nl-NL" sz="2400" b="1" dirty="0"/>
              <a:t> erkende opleiding</a:t>
            </a:r>
          </a:p>
          <a:p>
            <a:pPr lvl="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2400" b="1" dirty="0"/>
              <a:t>Dit geldt o.a. voor de huidige persoonscertificaten: DAV, DTA, ADK &amp; DIA. Ook milieustraten (DAA)</a:t>
            </a:r>
            <a:endParaRPr lang="nl-NL" sz="2400" dirty="0"/>
          </a:p>
          <a:p>
            <a:pPr marL="666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Geen werkzaamheden aan asbest, wel tegen </a:t>
            </a:r>
            <a:r>
              <a:rPr lang="nl-NL" sz="2400" b="1" u="sng" dirty="0"/>
              <a:t>kunnen</a:t>
            </a:r>
            <a:r>
              <a:rPr lang="nl-NL" sz="2400" b="1" dirty="0"/>
              <a:t> komen 	</a:t>
            </a:r>
            <a:r>
              <a:rPr lang="nl-NL" sz="2400" b="1" dirty="0">
                <a:solidFill>
                  <a:srgbClr val="FF0000"/>
                </a:solidFill>
              </a:rPr>
              <a:t>≠ </a:t>
            </a:r>
            <a:r>
              <a:rPr lang="nl-NL" sz="2400" b="1" dirty="0"/>
              <a:t>erkende opleiding </a:t>
            </a:r>
          </a:p>
          <a:p>
            <a:pPr marL="666900" lvl="5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2400" b="1" dirty="0"/>
              <a:t>Maar wel </a:t>
            </a:r>
            <a:r>
              <a:rPr lang="nl-NL" sz="2400" b="1" u="sng" dirty="0"/>
              <a:t>voorlichting</a:t>
            </a:r>
            <a:r>
              <a:rPr lang="nl-NL" sz="2400" b="1" dirty="0"/>
              <a:t> door werkgever over asbestherkenning en risico’s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50D4F3E-65CC-02AD-7D60-1A4FF690C178}"/>
              </a:ext>
            </a:extLst>
          </p:cNvPr>
          <p:cNvPicPr>
            <a:picLocks noGrp="1" noChangeAspect="1"/>
          </p:cNvPicPr>
          <p:nvPr>
            <p:ph type="pic" idx="100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r="7169"/>
          <a:stretch/>
        </p:blipFill>
        <p:spPr>
          <a:xfrm>
            <a:off x="8555484" y="3745282"/>
            <a:ext cx="3407915" cy="2655518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FCEC79-69A2-B1B9-17FF-67C225C59C3A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fld id="{E73FB274-0E1B-46FF-A083-83C5A5F80E93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BDF057-C85E-596E-9D93-8070E56BBF3C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047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1ACA6-96FC-B97C-6EFA-A086D42B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203"/>
            <a:ext cx="10820400" cy="576197"/>
          </a:xfrm>
        </p:spPr>
        <p:txBody>
          <a:bodyPr anchor="t">
            <a:normAutofit/>
          </a:bodyPr>
          <a:lstStyle/>
          <a:p>
            <a:r>
              <a:rPr lang="nl-NL" dirty="0"/>
              <a:t>Huidige + nieuwe eisen opleiding </a:t>
            </a:r>
            <a:r>
              <a:rPr lang="nl-NL" dirty="0">
                <a:solidFill>
                  <a:srgbClr val="00B050"/>
                </a:solidFill>
              </a:rPr>
              <a:t>(groen=nieuw)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E3FCFC-ECA2-194E-E978-26BE9B4F2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092200"/>
            <a:ext cx="11151297" cy="5461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2400" b="1" dirty="0"/>
              <a:t>Kennis en vaardigheden over:</a:t>
            </a:r>
          </a:p>
          <a:p>
            <a:pPr lvl="1">
              <a:lnSpc>
                <a:spcPct val="100000"/>
              </a:lnSpc>
            </a:pPr>
            <a:r>
              <a:rPr lang="nl-NL" sz="2400" b="1" i="1" dirty="0">
                <a:solidFill>
                  <a:srgbClr val="00B050"/>
                </a:solidFill>
              </a:rPr>
              <a:t>Toepasselijke wet – en regelgeving in de lidstaat (Nederland)</a:t>
            </a:r>
          </a:p>
          <a:p>
            <a:pPr lvl="1">
              <a:lnSpc>
                <a:spcPct val="100000"/>
              </a:lnSpc>
            </a:pPr>
            <a:r>
              <a:rPr lang="nl-NL" sz="2400" b="1" i="1" u="sng" dirty="0">
                <a:solidFill>
                  <a:srgbClr val="00B050"/>
                </a:solidFill>
              </a:rPr>
              <a:t>Alleen voor sloop en verwijdering</a:t>
            </a:r>
            <a:r>
              <a:rPr lang="nl-NL" sz="2400" b="1" i="1" dirty="0">
                <a:solidFill>
                  <a:srgbClr val="00B050"/>
                </a:solidFill>
              </a:rPr>
              <a:t>: apparatuur om vrijkomen en verspreiden van vezels te verminderen </a:t>
            </a:r>
          </a:p>
          <a:p>
            <a:pPr lvl="1">
              <a:lnSpc>
                <a:spcPct val="100000"/>
              </a:lnSpc>
            </a:pPr>
            <a:r>
              <a:rPr lang="nl-NL" sz="2400" b="1" dirty="0"/>
              <a:t>Eigenschappen van asbest en invloed op gezondheid </a:t>
            </a:r>
          </a:p>
          <a:p>
            <a:pPr lvl="1">
              <a:lnSpc>
                <a:spcPct val="100000"/>
              </a:lnSpc>
            </a:pPr>
            <a:r>
              <a:rPr lang="nl-NL" sz="2400" b="1" dirty="0"/>
              <a:t>Soorten producten en materialen met asbest </a:t>
            </a:r>
          </a:p>
          <a:p>
            <a:pPr lvl="1">
              <a:lnSpc>
                <a:spcPct val="100000"/>
              </a:lnSpc>
            </a:pPr>
            <a:r>
              <a:rPr lang="nl-NL" sz="2400" b="1" dirty="0"/>
              <a:t>Handelingen die kunnen leiden tot blootstelling en belang van preventieve controles om blootstelling te minimaliseren</a:t>
            </a:r>
          </a:p>
          <a:p>
            <a:pPr lvl="1">
              <a:lnSpc>
                <a:spcPct val="100000"/>
              </a:lnSpc>
            </a:pPr>
            <a:r>
              <a:rPr lang="nl-NL" sz="2400" b="1" dirty="0"/>
              <a:t>Veilige werkwijzen, controles en (persoonlijke) beschermingsmiddelen; </a:t>
            </a:r>
          </a:p>
          <a:p>
            <a:pPr lvl="1">
              <a:lnSpc>
                <a:spcPct val="100000"/>
              </a:lnSpc>
            </a:pPr>
            <a:r>
              <a:rPr lang="nl-NL" sz="2400" b="1" dirty="0"/>
              <a:t>Nood- en ontsmettingsprocedures</a:t>
            </a:r>
          </a:p>
          <a:p>
            <a:pPr lvl="1">
              <a:lnSpc>
                <a:spcPct val="100000"/>
              </a:lnSpc>
            </a:pPr>
            <a:r>
              <a:rPr lang="nl-NL" sz="2400" b="1" dirty="0"/>
              <a:t>Veilige afvalverwijdering</a:t>
            </a:r>
          </a:p>
          <a:p>
            <a:pPr lvl="1">
              <a:lnSpc>
                <a:spcPct val="100000"/>
              </a:lnSpc>
            </a:pPr>
            <a:r>
              <a:rPr lang="nl-NL" sz="2400" b="1" dirty="0"/>
              <a:t>Eisen voor medisch toezicht</a:t>
            </a:r>
            <a:endParaRPr lang="nl-NL" sz="2400" b="1" i="1" dirty="0">
              <a:solidFill>
                <a:srgbClr val="00B050"/>
              </a:solidFill>
            </a:endParaRP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8068040A-2B37-FCD5-BCC4-E007CA3072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476"/>
          <a:stretch>
            <a:fillRect/>
          </a:stretch>
        </p:blipFill>
        <p:spPr>
          <a:xfrm>
            <a:off x="9346130" y="4330449"/>
            <a:ext cx="2617269" cy="2115235"/>
          </a:xfrm>
          <a:noFill/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370F62-AD7B-B0EB-5DEB-EDA9250D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73FB274-0E1B-46FF-A083-83C5A5F80E93}" type="datetime4">
              <a:rPr lang="nl-NL" smtClean="0"/>
              <a:pPr>
                <a:spcAft>
                  <a:spcPts val="600"/>
                </a:spcAft>
              </a:pPr>
              <a:t>17 december 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32C95F-9548-9212-178D-1FA9980B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34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3C3FA-F853-0208-9236-6D9B1523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327"/>
            <a:ext cx="10820400" cy="482600"/>
          </a:xfrm>
        </p:spPr>
        <p:txBody>
          <a:bodyPr/>
          <a:lstStyle/>
          <a:p>
            <a:r>
              <a:rPr lang="nl-NL" dirty="0"/>
              <a:t>Beoogde opleidingscategorieën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DBC57A-F710-F92C-DD6C-A894D03A0280}"/>
              </a:ext>
            </a:extLst>
          </p:cNvPr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fld id="{E73FB274-0E1B-46FF-A083-83C5A5F80E93}" type="datetime4">
              <a:rPr lang="nl-NL" smtClean="0"/>
              <a:t>17 december 2025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328E7D-9D14-A226-B3BE-62BA15CC12C8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9</a:t>
            </a:fld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0E0564B-AD82-D6FD-EAEB-08EB8EF57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2003"/>
              </p:ext>
            </p:extLst>
          </p:nvPr>
        </p:nvGraphicFramePr>
        <p:xfrm>
          <a:off x="375991" y="740628"/>
          <a:ext cx="11440018" cy="5547193"/>
        </p:xfrm>
        <a:graphic>
          <a:graphicData uri="http://schemas.openxmlformats.org/drawingml/2006/table">
            <a:tbl>
              <a:tblPr firstRow="1" firstCol="1" bandRow="1">
                <a:tableStyleId>{421E3BE3-0FEA-4E9F-A4C9-9C145CDE4499}</a:tableStyleId>
              </a:tblPr>
              <a:tblGrid>
                <a:gridCol w="2051072">
                  <a:extLst>
                    <a:ext uri="{9D8B030D-6E8A-4147-A177-3AD203B41FA5}">
                      <a16:colId xmlns:a16="http://schemas.microsoft.com/office/drawing/2014/main" val="704844118"/>
                    </a:ext>
                  </a:extLst>
                </a:gridCol>
                <a:gridCol w="3413123">
                  <a:extLst>
                    <a:ext uri="{9D8B030D-6E8A-4147-A177-3AD203B41FA5}">
                      <a16:colId xmlns:a16="http://schemas.microsoft.com/office/drawing/2014/main" val="2081847568"/>
                    </a:ext>
                  </a:extLst>
                </a:gridCol>
                <a:gridCol w="5975823">
                  <a:extLst>
                    <a:ext uri="{9D8B030D-6E8A-4147-A177-3AD203B41FA5}">
                      <a16:colId xmlns:a16="http://schemas.microsoft.com/office/drawing/2014/main" val="2384498054"/>
                    </a:ext>
                  </a:extLst>
                </a:gridCol>
              </a:tblGrid>
              <a:tr h="22241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400" b="1" kern="100" dirty="0">
                          <a:effectLst/>
                        </a:rPr>
                        <a:t>Module</a:t>
                      </a:r>
                      <a:endParaRPr lang="nl-NL" sz="14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400" b="1" kern="100" dirty="0">
                          <a:effectLst/>
                        </a:rPr>
                        <a:t>Welke werkenden?</a:t>
                      </a:r>
                      <a:endParaRPr lang="nl-NL" sz="14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400" b="1" kern="100" dirty="0">
                          <a:effectLst/>
                        </a:rPr>
                        <a:t>Inhoudelijke focus van de opleiding</a:t>
                      </a:r>
                      <a:endParaRPr lang="nl-NL" sz="14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1465651868"/>
                  </a:ext>
                </a:extLst>
              </a:tr>
              <a:tr h="33461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Startopleiding Asbest 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Alle werkenden die werkzaamheden verrichten aan asbest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Basiseisen van de regelgeving obv de richtlijn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Waar nodig uitgesplitst naar beroepsgroep (bijv. brandweer, milieustraat)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4224892999"/>
                  </a:ext>
                </a:extLst>
              </a:tr>
              <a:tr h="8365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Asbestverwijdering beperkt </a:t>
                      </a:r>
                    </a:p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(niveau 1)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Asbestverwijderaars die werkzaamheden verrichten aan toepassingen als bedoeld bij </a:t>
                      </a:r>
                      <a:r>
                        <a:rPr lang="nl-NL" sz="1200" b="1" kern="100" dirty="0">
                          <a:effectLst/>
                        </a:rPr>
                        <a:t>vergunning beperkt </a:t>
                      </a:r>
                      <a:r>
                        <a:rPr lang="nl-NL" sz="1200" kern="100" dirty="0">
                          <a:effectLst/>
                        </a:rPr>
                        <a:t>(bijv. schilders, onderhoudsmonteurs)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Kennis van basisprincipes asbestsaneringen;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Werken volgens een erkende werkmethode;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Eenvoudige ontsmettingsprocedures en beheersmaatregelen;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Veilig achterlaten en reinigen van de werkplek;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Visuele inspectie.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2298359893"/>
                  </a:ext>
                </a:extLst>
              </a:tr>
              <a:tr h="8365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Asbestverwijdering basis </a:t>
                      </a:r>
                    </a:p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(niveau 2)*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Asbestverwijderaars die werkzaamheden verrichten aan toepassingen als bedoeld bij</a:t>
                      </a:r>
                      <a:r>
                        <a:rPr lang="nl-NL" sz="1200" b="1" kern="100" dirty="0">
                          <a:effectLst/>
                        </a:rPr>
                        <a:t> vergunning basis</a:t>
                      </a:r>
                      <a:endParaRPr lang="nl-NL" sz="12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Uitgebreide kennis over en uitvoeren van complexe asbestsaneringen;</a:t>
                      </a:r>
                      <a:endParaRPr lang="nl-NL" sz="1200" strike="sngStrike" kern="1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Werkwijzen waarmee zoveel mogelijk het verspreiden van asbest in de lucht wordt beperkt;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Inrichten en bewaken werkgebied;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Veilig achterlaten en reinigen van de werkplek;  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Analyseren en anticiperen op risico’s tijdens sanering; </a:t>
                      </a: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3810524725"/>
                  </a:ext>
                </a:extLst>
              </a:tr>
              <a:tr h="3772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Asbestverwijdering uitgebreid </a:t>
                      </a:r>
                    </a:p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(niveau 3)*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Asbestverwijderaars die werkzaamheden verrichten aan toepassingen als bedoeld bij </a:t>
                      </a:r>
                      <a:r>
                        <a:rPr lang="nl-NL" sz="1200" b="1" kern="100" dirty="0">
                          <a:effectLst/>
                        </a:rPr>
                        <a:t>vergunning uitgebreid</a:t>
                      </a:r>
                      <a:endParaRPr lang="nl-NL" sz="12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Uitvoeren van specialistische saneringen van risicovolle niet-hechtgebonden asbesttoepassingen;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Toepassen van complexe beheersmaatregelen; </a:t>
                      </a: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2740087255"/>
                  </a:ext>
                </a:extLst>
              </a:tr>
              <a:tr h="33461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Containment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Asbestverwijderaars die met </a:t>
                      </a:r>
                      <a:r>
                        <a:rPr lang="nl-NL" sz="1200" b="1" kern="100" dirty="0">
                          <a:effectLst/>
                        </a:rPr>
                        <a:t>containment</a:t>
                      </a:r>
                      <a:r>
                        <a:rPr lang="nl-NL" sz="1200" kern="100" dirty="0">
                          <a:effectLst/>
                        </a:rPr>
                        <a:t> werken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Focus op praktijkvaardigheden om te werken in containment (opbouw en inrichting, in bedrijf hebben, schoonmaken, ontmantelen)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2598414802"/>
                  </a:ext>
                </a:extLst>
              </a:tr>
              <a:tr h="8365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>
                          <a:effectLst/>
                        </a:rPr>
                        <a:t>Eindbeoordeling </a:t>
                      </a:r>
                      <a:endParaRPr lang="nl-NL" sz="1200" kern="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Eindbeoordelaars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Visuele inspectie na sanering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Uitvoeren en interpreteren van luchtmetingen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Kennis over NEN 2990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Advisering over vervolgacties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Rapportage conform NEN 2990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257127814"/>
                  </a:ext>
                </a:extLst>
              </a:tr>
              <a:tr h="10038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Inventarisatie 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Inventariseerders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Uitvoeren van asbestinventarisaties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Uitgebreide kennis over toepassingen van asbest en het kunnen herkennen hiervan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Kennis over NEN 2991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Monstername en risicobeoordeling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Opstellen inventarisatierapport 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Adviseren over risico’s/saneringsnoodzaak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41370207"/>
                  </a:ext>
                </a:extLst>
              </a:tr>
              <a:tr h="5978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>
                          <a:effectLst/>
                        </a:rPr>
                        <a:t>Toezicht </a:t>
                      </a:r>
                      <a:endParaRPr lang="nl-NL" sz="1200" kern="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buNone/>
                      </a:pPr>
                      <a:r>
                        <a:rPr lang="nl-NL" sz="1200" kern="100" dirty="0">
                          <a:effectLst/>
                        </a:rPr>
                        <a:t>Toezichthouders, voor w</a:t>
                      </a:r>
                      <a:r>
                        <a:rPr lang="nl-NL" sz="1200" dirty="0"/>
                        <a:t>erknemers die publiek toezicht of audits uitvoeren op asbestwerkzaamheden</a:t>
                      </a:r>
                      <a:endParaRPr lang="nl-NL" sz="12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 marL="49959" marR="499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Kennis over uitvoering van inventarisatie, sanering &amp; eindbeoordeling, afvoer afvalstoffen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Kennis over juist toepassen van beheersmaatregelen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Verdana" panose="020B0604030504040204" pitchFamily="34" charset="0"/>
                        <a:buChar char="-"/>
                      </a:pPr>
                      <a:r>
                        <a:rPr lang="nl-NL" sz="1200" kern="100" dirty="0">
                          <a:effectLst/>
                        </a:rPr>
                        <a:t>Risico-afwegingen kunnen maken, primair over de eigen veiligheid</a:t>
                      </a:r>
                      <a:endParaRPr lang="nl-NL" sz="1200" kern="1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9959" marR="49959" marT="0" marB="0"/>
                </a:tc>
                <a:extLst>
                  <a:ext uri="{0D108BD9-81ED-4DB2-BD59-A6C34878D82A}">
                    <a16:rowId xmlns:a16="http://schemas.microsoft.com/office/drawing/2014/main" val="1715933916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49E8EC84-6D6D-9304-5A27-716B7D0E339C}"/>
              </a:ext>
            </a:extLst>
          </p:cNvPr>
          <p:cNvSpPr txBox="1"/>
          <p:nvPr/>
        </p:nvSpPr>
        <p:spPr>
          <a:xfrm>
            <a:off x="304800" y="6306979"/>
            <a:ext cx="9324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/>
              <a:t>* De eisen in opleiding basis zijn aanvullend op de eisen in opleiding beperkt, en de eisen in de opleiding uitgebreid zijn aanvullend op de eisen in opleidingen basis en beperkt.</a:t>
            </a:r>
          </a:p>
        </p:txBody>
      </p:sp>
    </p:spTree>
    <p:extLst>
      <p:ext uri="{BB962C8B-B14F-4D97-AF65-F5344CB8AC3E}">
        <p14:creationId xmlns:p14="http://schemas.microsoft.com/office/powerpoint/2010/main" val="857791556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Ministerie AZ - Lintblauw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Lettertypen Ministerie AZ">
      <a:majorFont>
        <a:latin typeface="RijksSansTT"/>
        <a:ea typeface=""/>
        <a:cs typeface=""/>
      </a:majorFont>
      <a:minorFont>
        <a:latin typeface="RijksSansTT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ntblauw">
      <a:srgbClr val="154273"/>
    </a:custClr>
    <a:custClr name="Paars">
      <a:srgbClr val="42145F"/>
    </a:custClr>
    <a:custClr name="Violet">
      <a:srgbClr val="A90061"/>
    </a:custClr>
    <a:custClr name="Robijnrood">
      <a:srgbClr val="CA005D"/>
    </a:custClr>
    <a:custClr name="Roze">
      <a:srgbClr val="F092CD"/>
    </a:custClr>
    <a:custClr name="Rood">
      <a:srgbClr val="D52B1E"/>
    </a:custClr>
    <a:custClr name="Oranje">
      <a:srgbClr val="E17000"/>
    </a:custClr>
    <a:custClr name="Donkergeel">
      <a:srgbClr val="FFB612"/>
    </a:custClr>
    <a:custClr name="Geel">
      <a:srgbClr val="F9E11E"/>
    </a:custClr>
    <a:custClr name="Donkerbruin">
      <a:srgbClr val="673327"/>
    </a:custClr>
    <a:custClr name="Bruin">
      <a:srgbClr val="94710A"/>
    </a:custClr>
    <a:custClr name="Donkergroen">
      <a:srgbClr val="275937"/>
    </a:custClr>
    <a:custClr name="Groen">
      <a:srgbClr val="39870C"/>
    </a:custClr>
    <a:custClr name="Mosgroen">
      <a:srgbClr val="777B00"/>
    </a:custClr>
    <a:custClr name="Mintgroen">
      <a:srgbClr val="76D2B6"/>
    </a:custClr>
    <a:custClr name="Donkerblauw">
      <a:srgbClr val="01689B"/>
    </a:custClr>
    <a:custClr name="Hemelblauw">
      <a:srgbClr val="007BC7"/>
    </a:custClr>
    <a:custClr name="Lichtblauw">
      <a:srgbClr val="8FCAE7"/>
    </a:custClr>
  </a:custClrLst>
  <a:extLst>
    <a:ext uri="{05A4C25C-085E-4340-85A3-A5531E510DB2}">
      <thm15:themeFamily xmlns:thm15="http://schemas.microsoft.com/office/thememl/2012/main" name="Presentatie (Lintblauw) Rijksoverheid.potx" id="{29D659F1-3542-485E-9E74-5F0250F8FFCD}" vid="{77FF72BD-8693-4508-8357-5163F48A96DA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Notes fonts">
      <a:majorFont>
        <a:latin typeface="RijksSansT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ijksSansTT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Handout fonts">
      <a:majorFont>
        <a:latin typeface="RijksSansT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ijksSansTT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00_Presentatie (Lintblauw) Rijksoverheid (1)</Template>
  <TotalTime>0</TotalTime>
  <Words>1170</Words>
  <Application>Microsoft Office PowerPoint</Application>
  <PresentationFormat>Breedbeeld</PresentationFormat>
  <Paragraphs>175</Paragraphs>
  <Slides>16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Verdana</vt:lpstr>
      <vt:lpstr>RijksSansTT Light</vt:lpstr>
      <vt:lpstr>RijksSansTT ExtraBold</vt:lpstr>
      <vt:lpstr>RijksoverheidSerif</vt:lpstr>
      <vt:lpstr>Arial</vt:lpstr>
      <vt:lpstr>RijksSansTT</vt:lpstr>
      <vt:lpstr>Wingdings</vt:lpstr>
      <vt:lpstr>Huisstijl</vt:lpstr>
      <vt:lpstr>WELKOM  Nieuwe richtlijn &amp; opleidingen asbest </vt:lpstr>
      <vt:lpstr>Context: renovatiegolf</vt:lpstr>
      <vt:lpstr>Nieuwe EU-richtlijn</vt:lpstr>
      <vt:lpstr>Wat verandert er in den brede?</vt:lpstr>
      <vt:lpstr>PowerPoint-presentatie</vt:lpstr>
      <vt:lpstr>Wat verandert er in opleidingen asbest?</vt:lpstr>
      <vt:lpstr>Wie moeten een opleiding volgen? </vt:lpstr>
      <vt:lpstr>Huidige + nieuwe eisen opleiding (groen=nieuw)</vt:lpstr>
      <vt:lpstr>Beoogde opleidingscategorieën</vt:lpstr>
      <vt:lpstr>Hoe ziet een opleiding eruit?</vt:lpstr>
      <vt:lpstr>Hoe wordt een opleiding erkend en geregistreerd? </vt:lpstr>
      <vt:lpstr>Overgangsbepalingen</vt:lpstr>
      <vt:lpstr>Tijdlijn</vt:lpstr>
      <vt:lpstr>Graag uw vragen &amp; reacties! </vt:lpstr>
      <vt:lpstr>Dank u wel!</vt:lpstr>
      <vt:lpstr>PowerPoint-presentatie</vt:lpstr>
    </vt:vector>
  </TitlesOfParts>
  <Manager/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Erkens, T.J.G.</dc:creator>
  <cp:keywords/>
  <dc:description>Sjabloonversie: 2.0 -20 februari 2025_x000d_
Vormgeving: www.Today.nl_x000d_
Sjablonen: www.JoulesUnlimited.com</dc:description>
  <cp:lastModifiedBy>Marcel Sutmuller</cp:lastModifiedBy>
  <cp:revision>77</cp:revision>
  <dcterms:created xsi:type="dcterms:W3CDTF">2025-05-12T12:50:31Z</dcterms:created>
  <dcterms:modified xsi:type="dcterms:W3CDTF">2025-12-17T13:52:39Z</dcterms:modified>
  <cp:category/>
</cp:coreProperties>
</file>